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67" r:id="rId6"/>
    <p:sldId id="260" r:id="rId7"/>
    <p:sldId id="271" r:id="rId8"/>
    <p:sldId id="269" r:id="rId9"/>
    <p:sldId id="291" r:id="rId10"/>
    <p:sldId id="268" r:id="rId11"/>
    <p:sldId id="292" r:id="rId12"/>
    <p:sldId id="284" r:id="rId13"/>
    <p:sldId id="288" r:id="rId14"/>
    <p:sldId id="290" r:id="rId15"/>
    <p:sldId id="287" r:id="rId16"/>
    <p:sldId id="285" r:id="rId17"/>
    <p:sldId id="286" r:id="rId18"/>
    <p:sldId id="270" r:id="rId19"/>
    <p:sldId id="281" r:id="rId20"/>
    <p:sldId id="282" r:id="rId21"/>
    <p:sldId id="283" r:id="rId22"/>
    <p:sldId id="28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44A"/>
    <a:srgbClr val="FF0D0D"/>
    <a:srgbClr val="E97132"/>
    <a:srgbClr val="FBE3D6"/>
    <a:srgbClr val="FFBE98"/>
    <a:srgbClr val="FBA82D"/>
    <a:srgbClr val="FFFACD"/>
    <a:srgbClr val="AA9650"/>
    <a:srgbClr val="7B3A1D"/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FC561-4966-C50B-0116-B0CD40631FB7}" v="76" dt="2024-05-09T17:29:23.038"/>
    <p1510:client id="{26FA3976-4932-6F11-F3AE-513C8F1F7D88}" v="2547" dt="2024-05-09T19:51:15.638"/>
    <p1510:client id="{2F0DDF1E-6AD1-FC56-A495-6EB29A6BF56A}" v="1413" dt="2024-05-09T20:04:17.177"/>
    <p1510:client id="{3E2FD472-1B4C-2C67-36F4-DD29CA7FB730}" v="4" dt="2024-05-09T17:21:50.133"/>
    <p1510:client id="{4268C4D2-B44D-672B-F0D9-FA553C14A135}" v="19" dt="2024-05-09T20:03:27.225"/>
    <p1510:client id="{A7B950E2-448E-503D-833E-371F4A9FF135}" v="101" dt="2024-05-09T18:12:23.835"/>
    <p1510:client id="{B7329CEA-780E-04C6-F9EF-3E530471CFF0}" v="1991" dt="2024-05-09T20:04:19.179"/>
    <p1510:client id="{B92FAC0D-F38C-E957-B5DB-EB4D2FBCB2F4}" v="2" dt="2024-05-09T17:21:56.003"/>
    <p1510:client id="{C2E3A03D-CBCE-E749-C6A8-1143766945C5}" v="105" dt="2024-05-09T19:58:26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532B8-7632-4D76-890D-A421AEF841AC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6E162-8E31-4DC9-A906-CE68662D6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2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C6E8D-0219-41B1-A258-ECD279C844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6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CD6CE-FF2C-CA14-18F2-96FF50C8C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63745D-F4AC-6388-336A-0BC802BFE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446ED8-4957-4E11-8233-A7DED6C9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28A65-BDAB-70E7-4316-9AC1EB8B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CA2B1-047B-78EC-0F9C-5245DFCD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1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7C74F-C807-F4F0-5FFE-57F2088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8F101A-2BAE-AFC5-4484-B446B2E72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AF3C7-9ABE-9A81-3D78-8D96F92B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1DABC-F599-B73C-7D8A-BD75527C7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3B46E-4D8D-542A-CB9C-A5125B7E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7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DCE39B-6A6F-6E74-FC66-F82219DE8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2EE3C0-9FA8-F367-BF2D-490D6583A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022E1-0F13-BBF4-B141-2A87AAFA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22EE0-9E51-7DB6-18E6-2B3EC3A2B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146A8-D471-E7BC-8E46-C4DB6BC5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93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40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549CB-ECBC-BA02-168E-0949B129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C6DCC-583F-E6C4-9F39-D8710F19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069A9D-FF6A-B30D-8421-6C251D45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35B92-643B-8058-AED2-EEA906FB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5ECBB-EC69-476E-8572-B713931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6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14259-D20C-CA7F-1777-1990BA81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44FA4F-909F-3BD5-3CFA-81274006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9F96A-F36E-C20D-7DCB-02F95ECA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DAF1DA-E70C-3422-2978-B4D6A0D2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0C46E7-9E51-CABC-1E90-164691B7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0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EA50E-A891-C725-5875-9BE41213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013EF-86F5-0DFC-41B4-40330FBE8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20E9D3-FAF1-60FA-D8A7-5BD5141AC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F4C707-1288-A018-4B7A-F1E7C74B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3B077-A672-B038-AEFE-00C47FC2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CCA72A-8C2F-B157-9B3D-2A71E18E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782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D9ED7-D476-B4D5-F5F6-4051C930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30B755-3B7F-110F-9108-52656DFDD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021B3-23FF-9075-DCB7-F1E4919CA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118BB2-AF9C-2686-8A29-7B6E067D8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567C18-F2F8-EB68-CDF3-EB845F899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4E5991-4D62-070D-7DDC-5BEE11F7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0A169-EE52-EDAA-33DB-EA772A9D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87388-821C-1C15-17E3-487E2E05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E4197-CE6F-ABD1-7E12-FC951C89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DC4567-72D8-20CC-0267-69203733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B8763-EBDD-5943-F873-5CA1041D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EBFE78-5EAA-8687-29D8-4C21EAF15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54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D39C90-0C7F-D66D-8A23-32F2431E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36C06A-BFBC-5638-419D-85EF2C857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052D-07ED-B638-BBDB-48E84FD5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2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CB84A-7541-B798-B641-64A6C313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A3B6D-A86A-D5D7-B2BD-2A3EDDA1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58830E-12C7-E059-6396-9A9B3F7C5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23B4A9-6918-EFA9-5EFB-247980A4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4BD5D-B416-2981-668D-CE00AB23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7EC4AF-7249-82C1-54BF-B8E6E855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2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7E223-98FD-50C9-A25B-0CDEBF3C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12F412-F2CA-4AF6-8BF2-EEA9197D4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D6C27A-0098-4FAF-A387-FCFAF74E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7565E-5127-3DA5-8B8D-084C79E0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67609-D446-135A-DBCE-5E667C38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9532B7-3A5D-212D-8DA1-E249CE4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51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9B3353-E15E-01BF-6D2C-BD4CCF1F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2218E-7DFD-F345-4CCD-BB3004AF9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69DC8-AF5A-57CD-6F08-90176D3DE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91E91B-634E-47BE-B1E7-2E7C4B728B4D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1C31-CBE5-EEE6-F096-7578C7EAD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F7404-3529-6655-D887-8869C9ADA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53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B307AB-BE05-5626-7CDF-DCBFBE9A0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2366"/>
            <a:ext cx="9144000" cy="695255"/>
          </a:xfrm>
        </p:spPr>
        <p:txBody>
          <a:bodyPr>
            <a:normAutofit/>
          </a:bodyPr>
          <a:lstStyle/>
          <a:p>
            <a:r>
              <a:rPr lang="en-US" altLang="ko-KR" sz="2800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2024 </a:t>
            </a:r>
            <a:r>
              <a:rPr lang="ko-KR" altLang="en-US" sz="2800" err="1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임베디드시스템공학과</a:t>
            </a:r>
            <a:r>
              <a:rPr lang="ko-KR" altLang="en-US" sz="2800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 </a:t>
            </a:r>
            <a:r>
              <a:rPr lang="ko-KR" altLang="en-US" sz="2800" err="1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캡스턴디자인</a:t>
            </a:r>
            <a:r>
              <a:rPr lang="ko-KR" altLang="en-US" sz="2800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 중간 발표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A6BC43-D9A6-E8F0-0308-BA2D55DD03AF}"/>
              </a:ext>
            </a:extLst>
          </p:cNvPr>
          <p:cNvGrpSpPr/>
          <p:nvPr/>
        </p:nvGrpSpPr>
        <p:grpSpPr>
          <a:xfrm>
            <a:off x="3465512" y="3425580"/>
            <a:ext cx="5265207" cy="508270"/>
            <a:chOff x="3465512" y="3139830"/>
            <a:chExt cx="5265207" cy="50827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5B8F0F-B448-26C5-22C9-EFDF27172DC7}"/>
                </a:ext>
              </a:extLst>
            </p:cNvPr>
            <p:cNvSpPr/>
            <p:nvPr/>
          </p:nvSpPr>
          <p:spPr>
            <a:xfrm>
              <a:off x="3621616" y="3139830"/>
              <a:ext cx="4949989" cy="5082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00E9EA-7F2B-AA0B-69FA-8007C860C206}"/>
                </a:ext>
              </a:extLst>
            </p:cNvPr>
            <p:cNvSpPr txBox="1"/>
            <p:nvPr/>
          </p:nvSpPr>
          <p:spPr>
            <a:xfrm>
              <a:off x="3465512" y="3195108"/>
              <a:ext cx="5265207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2000" b="1">
                  <a:solidFill>
                    <a:schemeClr val="accent5">
                      <a:lumMod val="50000"/>
                    </a:schemeClr>
                  </a:solidFill>
                  <a:latin typeface="Malgun Gothic"/>
                  <a:ea typeface="Malgun Gothic"/>
                </a:rPr>
                <a:t>다색상 원단의 색상 유사도 검출 시스템</a:t>
              </a:r>
              <a:endParaRPr lang="ko-KR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B305920-A4FA-9A0D-BCC8-F03AB65C3F64}"/>
              </a:ext>
            </a:extLst>
          </p:cNvPr>
          <p:cNvSpPr txBox="1"/>
          <p:nvPr/>
        </p:nvSpPr>
        <p:spPr>
          <a:xfrm>
            <a:off x="5247408" y="4987635"/>
            <a:ext cx="16971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 b="1" err="1">
                <a:latin typeface="Malgun Gothic"/>
                <a:ea typeface="Malgun Gothic"/>
              </a:rPr>
              <a:t>입샛노랑</a:t>
            </a:r>
            <a:endParaRPr lang="ko-KR" sz="160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848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2691621" y="94268"/>
            <a:ext cx="9353695" cy="6669464"/>
          </a:xfrm>
          <a:prstGeom prst="rect">
            <a:avLst/>
          </a:prstGeom>
          <a:solidFill>
            <a:schemeClr val="bg1"/>
          </a:solidFill>
          <a:ln/>
        </p:spPr>
        <p:txBody>
          <a:bodyPr lIns="91440" tIns="45720" rIns="91440" bIns="45720" anchor="t"/>
          <a:lstStyle/>
          <a:p>
            <a:endParaRPr lang="ko-KR" altLang="en-US" sz="1500">
              <a:ea typeface="맑은 고딕"/>
            </a:endParaRP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8295BE-F233-C709-ABA2-A33FA4312CA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C9C13F-64CA-D44D-7BFB-05B5A6A7FBE7}"/>
              </a:ext>
            </a:extLst>
          </p:cNvPr>
          <p:cNvSpPr txBox="1">
            <a:spLocks/>
          </p:cNvSpPr>
          <p:nvPr/>
        </p:nvSpPr>
        <p:spPr>
          <a:xfrm>
            <a:off x="605589" y="607854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/>
              <a:t>  </a:t>
            </a:r>
            <a:r>
              <a:rPr lang="ko-KR" altLang="en-US" sz="2000" b="1"/>
              <a:t>진행사항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8C31F2-32C1-FCE9-AFF3-7C41BF147F91}"/>
              </a:ext>
            </a:extLst>
          </p:cNvPr>
          <p:cNvGrpSpPr/>
          <p:nvPr/>
        </p:nvGrpSpPr>
        <p:grpSpPr>
          <a:xfrm>
            <a:off x="544676" y="3129273"/>
            <a:ext cx="1643126" cy="472876"/>
            <a:chOff x="544676" y="3129273"/>
            <a:chExt cx="1643126" cy="472876"/>
          </a:xfrm>
        </p:grpSpPr>
        <p:sp>
          <p:nvSpPr>
            <p:cNvPr id="49" name="Shape 5">
              <a:extLst>
                <a:ext uri="{FF2B5EF4-FFF2-40B4-BE49-F238E27FC236}">
                  <a16:creationId xmlns:a16="http://schemas.microsoft.com/office/drawing/2014/main" id="{733CA7C8-E688-80A8-38E2-E4CA4B7EF169}"/>
                </a:ext>
              </a:extLst>
            </p:cNvPr>
            <p:cNvSpPr/>
            <p:nvPr/>
          </p:nvSpPr>
          <p:spPr>
            <a:xfrm>
              <a:off x="548328" y="3259132"/>
              <a:ext cx="1639474" cy="343017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1" name="Text 6">
              <a:extLst>
                <a:ext uri="{FF2B5EF4-FFF2-40B4-BE49-F238E27FC236}">
                  <a16:creationId xmlns:a16="http://schemas.microsoft.com/office/drawing/2014/main" id="{0BC7871F-36BB-EFAF-A399-0C0080E95CF6}"/>
                </a:ext>
              </a:extLst>
            </p:cNvPr>
            <p:cNvSpPr/>
            <p:nvPr/>
          </p:nvSpPr>
          <p:spPr>
            <a:xfrm>
              <a:off x="544676" y="3129273"/>
              <a:ext cx="1631610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2. </a:t>
              </a:r>
              <a:r>
                <a:rPr lang="ko-KR" sz="1400" b="1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이미지 축소</a:t>
              </a:r>
              <a:endParaRPr lang="ko-KR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D5EEE6-E378-45B7-FDCD-29E977BA4333}"/>
              </a:ext>
            </a:extLst>
          </p:cNvPr>
          <p:cNvGrpSpPr/>
          <p:nvPr/>
        </p:nvGrpSpPr>
        <p:grpSpPr>
          <a:xfrm>
            <a:off x="544799" y="4117246"/>
            <a:ext cx="1633489" cy="467307"/>
            <a:chOff x="544799" y="4117246"/>
            <a:chExt cx="1633489" cy="467307"/>
          </a:xfrm>
        </p:grpSpPr>
        <p:sp>
          <p:nvSpPr>
            <p:cNvPr id="53" name="Shape 5">
              <a:extLst>
                <a:ext uri="{FF2B5EF4-FFF2-40B4-BE49-F238E27FC236}">
                  <a16:creationId xmlns:a16="http://schemas.microsoft.com/office/drawing/2014/main" id="{C96CC1E4-156A-87EE-FC37-F7F829084E10}"/>
                </a:ext>
              </a:extLst>
            </p:cNvPr>
            <p:cNvSpPr/>
            <p:nvPr/>
          </p:nvSpPr>
          <p:spPr>
            <a:xfrm>
              <a:off x="560470" y="423600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Text 6">
              <a:extLst>
                <a:ext uri="{FF2B5EF4-FFF2-40B4-BE49-F238E27FC236}">
                  <a16:creationId xmlns:a16="http://schemas.microsoft.com/office/drawing/2014/main" id="{5B9C5BBE-81D1-586A-CD8D-FF5536BA26F2}"/>
                </a:ext>
              </a:extLst>
            </p:cNvPr>
            <p:cNvSpPr/>
            <p:nvPr/>
          </p:nvSpPr>
          <p:spPr>
            <a:xfrm>
              <a:off x="544799" y="4117246"/>
              <a:ext cx="1616059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3. </a:t>
              </a:r>
              <a:r>
                <a:rPr lang="ko-KR" sz="1400" b="1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클러스터링</a:t>
              </a:r>
              <a:endParaRPr lang="ko-KR" sz="14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endParaRPr>
            </a:p>
            <a:p>
              <a:pPr algn="ctr">
                <a:lnSpc>
                  <a:spcPts val="3281"/>
                </a:lnSpc>
              </a:pPr>
              <a:endParaRPr lang="ko-KR" alt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891265-3ACD-A7C4-FA93-55881A53E0D9}"/>
              </a:ext>
            </a:extLst>
          </p:cNvPr>
          <p:cNvGrpSpPr/>
          <p:nvPr/>
        </p:nvGrpSpPr>
        <p:grpSpPr>
          <a:xfrm>
            <a:off x="515269" y="5147041"/>
            <a:ext cx="1625920" cy="401649"/>
            <a:chOff x="515269" y="5147041"/>
            <a:chExt cx="1625920" cy="401649"/>
          </a:xfrm>
        </p:grpSpPr>
        <p:sp>
          <p:nvSpPr>
            <p:cNvPr id="55" name="Shape 5">
              <a:extLst>
                <a:ext uri="{FF2B5EF4-FFF2-40B4-BE49-F238E27FC236}">
                  <a16:creationId xmlns:a16="http://schemas.microsoft.com/office/drawing/2014/main" id="{AF7B1A47-29EC-57AC-1F41-D2B8064522B4}"/>
                </a:ext>
              </a:extLst>
            </p:cNvPr>
            <p:cNvSpPr/>
            <p:nvPr/>
          </p:nvSpPr>
          <p:spPr>
            <a:xfrm>
              <a:off x="515269" y="5200138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Text 6">
              <a:extLst>
                <a:ext uri="{FF2B5EF4-FFF2-40B4-BE49-F238E27FC236}">
                  <a16:creationId xmlns:a16="http://schemas.microsoft.com/office/drawing/2014/main" id="{152C2F6A-8BE0-BCBF-F212-7FE0A2D868C6}"/>
                </a:ext>
              </a:extLst>
            </p:cNvPr>
            <p:cNvSpPr/>
            <p:nvPr/>
          </p:nvSpPr>
          <p:spPr>
            <a:xfrm>
              <a:off x="517354" y="5147041"/>
              <a:ext cx="1623835" cy="346502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4. </a:t>
              </a:r>
              <a:r>
                <a:rPr lang="ko-KR" altLang="en-US" sz="1400" b="1" err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대표색</a:t>
              </a: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 추론</a:t>
              </a:r>
              <a:endParaRPr 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1A4B28-997E-398C-C565-B80B873B278B}"/>
              </a:ext>
            </a:extLst>
          </p:cNvPr>
          <p:cNvGrpSpPr/>
          <p:nvPr/>
        </p:nvGrpSpPr>
        <p:grpSpPr>
          <a:xfrm>
            <a:off x="546339" y="2205029"/>
            <a:ext cx="1634437" cy="445910"/>
            <a:chOff x="546339" y="2205029"/>
            <a:chExt cx="1634437" cy="445910"/>
          </a:xfrm>
        </p:grpSpPr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D1D74659-D19E-73C8-7DA1-5D243B9AA878}"/>
                </a:ext>
              </a:extLst>
            </p:cNvPr>
            <p:cNvSpPr/>
            <p:nvPr/>
          </p:nvSpPr>
          <p:spPr>
            <a:xfrm>
              <a:off x="560566" y="229971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2DE68EA4-486E-D632-8179-15F0C3601B2A}"/>
                </a:ext>
              </a:extLst>
            </p:cNvPr>
            <p:cNvSpPr/>
            <p:nvPr/>
          </p:nvSpPr>
          <p:spPr>
            <a:xfrm>
              <a:off x="546339" y="2205029"/>
              <a:ext cx="1634437" cy="445910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ea typeface="맑은 고딕"/>
                </a:rPr>
                <a:t>1.이미지 보정</a:t>
              </a:r>
              <a:endParaRPr lang="en-US" sz="1400" b="1">
                <a:ea typeface="맑은 고딕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886288-99F3-7036-3F5E-D394B0A1C102}"/>
              </a:ext>
            </a:extLst>
          </p:cNvPr>
          <p:cNvSpPr txBox="1"/>
          <p:nvPr/>
        </p:nvSpPr>
        <p:spPr>
          <a:xfrm>
            <a:off x="3073765" y="506538"/>
            <a:ext cx="361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1. 이미지 보정</a:t>
            </a:r>
            <a:endParaRPr lang="ko-KR" dirty="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F7A61141-E3D1-EA0C-2EBC-853991B9B94B}"/>
              </a:ext>
            </a:extLst>
          </p:cNvPr>
          <p:cNvSpPr txBox="1"/>
          <p:nvPr/>
        </p:nvSpPr>
        <p:spPr>
          <a:xfrm>
            <a:off x="3859337" y="4868576"/>
            <a:ext cx="30967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i="1">
                <a:ea typeface="맑은 고딕"/>
              </a:rPr>
              <a:t>색조 보정 전</a:t>
            </a:r>
            <a:endParaRPr lang="ko-KR" altLang="en-US" sz="1400" i="1"/>
          </a:p>
        </p:txBody>
      </p:sp>
      <p:sp>
        <p:nvSpPr>
          <p:cNvPr id="486" name="화살표: 오른쪽 485">
            <a:extLst>
              <a:ext uri="{FF2B5EF4-FFF2-40B4-BE49-F238E27FC236}">
                <a16:creationId xmlns:a16="http://schemas.microsoft.com/office/drawing/2014/main" id="{5A55CE42-867C-3F00-1D4F-72BF241DDE84}"/>
              </a:ext>
            </a:extLst>
          </p:cNvPr>
          <p:cNvSpPr/>
          <p:nvPr/>
        </p:nvSpPr>
        <p:spPr>
          <a:xfrm>
            <a:off x="7116750" y="3228358"/>
            <a:ext cx="756518" cy="762000"/>
          </a:xfrm>
          <a:prstGeom prst="rightArrow">
            <a:avLst/>
          </a:prstGeom>
          <a:solidFill>
            <a:srgbClr val="FFBE98"/>
          </a:solidFill>
          <a:ln w="57150"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05EDFAFF-CBB4-F001-CF14-CFB455F685F3}"/>
              </a:ext>
            </a:extLst>
          </p:cNvPr>
          <p:cNvSpPr txBox="1"/>
          <p:nvPr/>
        </p:nvSpPr>
        <p:spPr>
          <a:xfrm>
            <a:off x="8009221" y="4868576"/>
            <a:ext cx="30967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i="1">
                <a:ea typeface="맑은 고딕"/>
              </a:rPr>
              <a:t>색조 보정 후</a:t>
            </a:r>
            <a:endParaRPr lang="ko-KR" altLang="en-US" sz="1400" i="1"/>
          </a:p>
        </p:txBody>
      </p:sp>
      <p:pic>
        <p:nvPicPr>
          <p:cNvPr id="480" name="그림 479" descr="직사각형, 텍스트이(가) 표시된 사진&#10;&#10;자동 생성된 설명">
            <a:extLst>
              <a:ext uri="{FF2B5EF4-FFF2-40B4-BE49-F238E27FC236}">
                <a16:creationId xmlns:a16="http://schemas.microsoft.com/office/drawing/2014/main" id="{1E15838D-1903-58E7-E405-30EE49FE3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484" y="2440593"/>
            <a:ext cx="3187562" cy="2355073"/>
          </a:xfrm>
          <a:prstGeom prst="rect">
            <a:avLst/>
          </a:prstGeom>
        </p:spPr>
      </p:pic>
      <p:pic>
        <p:nvPicPr>
          <p:cNvPr id="481" name="그림 480" descr="직사각형, 그린이(가) 표시된 사진&#10;&#10;자동 생성된 설명">
            <a:extLst>
              <a:ext uri="{FF2B5EF4-FFF2-40B4-BE49-F238E27FC236}">
                <a16:creationId xmlns:a16="http://schemas.microsoft.com/office/drawing/2014/main" id="{9C8EA2CE-1CDD-DA50-0230-1018933E1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964" y="2439222"/>
            <a:ext cx="3171117" cy="2360556"/>
          </a:xfrm>
          <a:prstGeom prst="rect">
            <a:avLst/>
          </a:prstGeom>
        </p:spPr>
      </p:pic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3BFA8FBD-B1CF-ACA2-AE39-F0B5C9D9B59F}"/>
              </a:ext>
            </a:extLst>
          </p:cNvPr>
          <p:cNvSpPr/>
          <p:nvPr/>
        </p:nvSpPr>
        <p:spPr>
          <a:xfrm>
            <a:off x="3802692" y="1807400"/>
            <a:ext cx="3716055" cy="42275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BDEA50C-4758-E107-59A2-565BB9E38BBB}"/>
              </a:ext>
            </a:extLst>
          </p:cNvPr>
          <p:cNvSpPr txBox="1"/>
          <p:nvPr/>
        </p:nvSpPr>
        <p:spPr>
          <a:xfrm>
            <a:off x="3843010" y="1869086"/>
            <a:ext cx="3340275" cy="37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색조 보정을 통한 색온도 보정 </a:t>
            </a:r>
          </a:p>
        </p:txBody>
      </p:sp>
      <p:sp>
        <p:nvSpPr>
          <p:cNvPr id="490" name="사각형: 둥근 모서리 489">
            <a:extLst>
              <a:ext uri="{FF2B5EF4-FFF2-40B4-BE49-F238E27FC236}">
                <a16:creationId xmlns:a16="http://schemas.microsoft.com/office/drawing/2014/main" id="{42C686C5-EFC1-BA1C-1BA9-C76DA3BC3503}"/>
              </a:ext>
            </a:extLst>
          </p:cNvPr>
          <p:cNvSpPr/>
          <p:nvPr/>
        </p:nvSpPr>
        <p:spPr>
          <a:xfrm>
            <a:off x="3536788" y="1798888"/>
            <a:ext cx="3764692" cy="425312"/>
          </a:xfrm>
          <a:prstGeom prst="roundRect">
            <a:avLst/>
          </a:prstGeom>
          <a:noFill/>
          <a:ln w="28575"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BEC27-86DA-0247-5EE0-8CABD3456C06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728247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2691621" y="94268"/>
            <a:ext cx="9353695" cy="6669464"/>
          </a:xfrm>
          <a:prstGeom prst="rect">
            <a:avLst/>
          </a:prstGeom>
          <a:solidFill>
            <a:schemeClr val="bg1"/>
          </a:solidFill>
          <a:ln/>
        </p:spPr>
        <p:txBody>
          <a:bodyPr lIns="91440" tIns="45720" rIns="91440" bIns="45720" anchor="t"/>
          <a:lstStyle/>
          <a:p>
            <a:endParaRPr lang="ko-KR" altLang="en-US" sz="1500">
              <a:ea typeface="맑은 고딕"/>
            </a:endParaRP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8295BE-F233-C709-ABA2-A33FA4312CA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C9C13F-64CA-D44D-7BFB-05B5A6A7FBE7}"/>
              </a:ext>
            </a:extLst>
          </p:cNvPr>
          <p:cNvSpPr txBox="1">
            <a:spLocks/>
          </p:cNvSpPr>
          <p:nvPr/>
        </p:nvSpPr>
        <p:spPr>
          <a:xfrm>
            <a:off x="605589" y="607854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/>
              <a:t>  </a:t>
            </a:r>
            <a:r>
              <a:rPr lang="ko-KR" altLang="en-US" sz="2000" b="1"/>
              <a:t>진행사항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8C31F2-32C1-FCE9-AFF3-7C41BF147F91}"/>
              </a:ext>
            </a:extLst>
          </p:cNvPr>
          <p:cNvGrpSpPr/>
          <p:nvPr/>
        </p:nvGrpSpPr>
        <p:grpSpPr>
          <a:xfrm>
            <a:off x="544676" y="3129273"/>
            <a:ext cx="1643126" cy="472876"/>
            <a:chOff x="544676" y="3129273"/>
            <a:chExt cx="1643126" cy="472876"/>
          </a:xfrm>
        </p:grpSpPr>
        <p:sp>
          <p:nvSpPr>
            <p:cNvPr id="49" name="Shape 5">
              <a:extLst>
                <a:ext uri="{FF2B5EF4-FFF2-40B4-BE49-F238E27FC236}">
                  <a16:creationId xmlns:a16="http://schemas.microsoft.com/office/drawing/2014/main" id="{733CA7C8-E688-80A8-38E2-E4CA4B7EF169}"/>
                </a:ext>
              </a:extLst>
            </p:cNvPr>
            <p:cNvSpPr/>
            <p:nvPr/>
          </p:nvSpPr>
          <p:spPr>
            <a:xfrm>
              <a:off x="548328" y="3259132"/>
              <a:ext cx="1639474" cy="343017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1" name="Text 6">
              <a:extLst>
                <a:ext uri="{FF2B5EF4-FFF2-40B4-BE49-F238E27FC236}">
                  <a16:creationId xmlns:a16="http://schemas.microsoft.com/office/drawing/2014/main" id="{0BC7871F-36BB-EFAF-A399-0C0080E95CF6}"/>
                </a:ext>
              </a:extLst>
            </p:cNvPr>
            <p:cNvSpPr/>
            <p:nvPr/>
          </p:nvSpPr>
          <p:spPr>
            <a:xfrm>
              <a:off x="544676" y="3129273"/>
              <a:ext cx="1631610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2. </a:t>
              </a:r>
              <a:r>
                <a:rPr lang="ko-KR" sz="1400" b="1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이미지 축소</a:t>
              </a:r>
              <a:endParaRPr lang="ko-KR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D5EEE6-E378-45B7-FDCD-29E977BA4333}"/>
              </a:ext>
            </a:extLst>
          </p:cNvPr>
          <p:cNvGrpSpPr/>
          <p:nvPr/>
        </p:nvGrpSpPr>
        <p:grpSpPr>
          <a:xfrm>
            <a:off x="544799" y="4117246"/>
            <a:ext cx="1633489" cy="467307"/>
            <a:chOff x="544799" y="4117246"/>
            <a:chExt cx="1633489" cy="467307"/>
          </a:xfrm>
        </p:grpSpPr>
        <p:sp>
          <p:nvSpPr>
            <p:cNvPr id="53" name="Shape 5">
              <a:extLst>
                <a:ext uri="{FF2B5EF4-FFF2-40B4-BE49-F238E27FC236}">
                  <a16:creationId xmlns:a16="http://schemas.microsoft.com/office/drawing/2014/main" id="{C96CC1E4-156A-87EE-FC37-F7F829084E10}"/>
                </a:ext>
              </a:extLst>
            </p:cNvPr>
            <p:cNvSpPr/>
            <p:nvPr/>
          </p:nvSpPr>
          <p:spPr>
            <a:xfrm>
              <a:off x="560470" y="423600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Text 6">
              <a:extLst>
                <a:ext uri="{FF2B5EF4-FFF2-40B4-BE49-F238E27FC236}">
                  <a16:creationId xmlns:a16="http://schemas.microsoft.com/office/drawing/2014/main" id="{5B9C5BBE-81D1-586A-CD8D-FF5536BA26F2}"/>
                </a:ext>
              </a:extLst>
            </p:cNvPr>
            <p:cNvSpPr/>
            <p:nvPr/>
          </p:nvSpPr>
          <p:spPr>
            <a:xfrm>
              <a:off x="544799" y="4117246"/>
              <a:ext cx="1616059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3. </a:t>
              </a:r>
              <a:r>
                <a:rPr lang="ko-KR" sz="1400" b="1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클러스터링</a:t>
              </a:r>
              <a:endParaRPr lang="ko-KR" sz="14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endParaRPr>
            </a:p>
            <a:p>
              <a:pPr algn="ctr">
                <a:lnSpc>
                  <a:spcPts val="3281"/>
                </a:lnSpc>
              </a:pPr>
              <a:endParaRPr lang="ko-KR" alt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891265-3ACD-A7C4-FA93-55881A53E0D9}"/>
              </a:ext>
            </a:extLst>
          </p:cNvPr>
          <p:cNvGrpSpPr/>
          <p:nvPr/>
        </p:nvGrpSpPr>
        <p:grpSpPr>
          <a:xfrm>
            <a:off x="515269" y="5147041"/>
            <a:ext cx="1625920" cy="401649"/>
            <a:chOff x="515269" y="5147041"/>
            <a:chExt cx="1625920" cy="401649"/>
          </a:xfrm>
        </p:grpSpPr>
        <p:sp>
          <p:nvSpPr>
            <p:cNvPr id="55" name="Shape 5">
              <a:extLst>
                <a:ext uri="{FF2B5EF4-FFF2-40B4-BE49-F238E27FC236}">
                  <a16:creationId xmlns:a16="http://schemas.microsoft.com/office/drawing/2014/main" id="{AF7B1A47-29EC-57AC-1F41-D2B8064522B4}"/>
                </a:ext>
              </a:extLst>
            </p:cNvPr>
            <p:cNvSpPr/>
            <p:nvPr/>
          </p:nvSpPr>
          <p:spPr>
            <a:xfrm>
              <a:off x="515269" y="5200138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Text 6">
              <a:extLst>
                <a:ext uri="{FF2B5EF4-FFF2-40B4-BE49-F238E27FC236}">
                  <a16:creationId xmlns:a16="http://schemas.microsoft.com/office/drawing/2014/main" id="{152C2F6A-8BE0-BCBF-F212-7FE0A2D868C6}"/>
                </a:ext>
              </a:extLst>
            </p:cNvPr>
            <p:cNvSpPr/>
            <p:nvPr/>
          </p:nvSpPr>
          <p:spPr>
            <a:xfrm>
              <a:off x="517354" y="5147041"/>
              <a:ext cx="1623835" cy="346502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4. </a:t>
              </a:r>
              <a:r>
                <a:rPr lang="ko-KR" altLang="en-US" sz="1400" b="1" err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대표색</a:t>
              </a: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 추론</a:t>
              </a:r>
              <a:endParaRPr 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1A4B28-997E-398C-C565-B80B873B278B}"/>
              </a:ext>
            </a:extLst>
          </p:cNvPr>
          <p:cNvGrpSpPr/>
          <p:nvPr/>
        </p:nvGrpSpPr>
        <p:grpSpPr>
          <a:xfrm>
            <a:off x="546339" y="2205029"/>
            <a:ext cx="1634437" cy="445910"/>
            <a:chOff x="546339" y="2205029"/>
            <a:chExt cx="1634437" cy="445910"/>
          </a:xfrm>
        </p:grpSpPr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D1D74659-D19E-73C8-7DA1-5D243B9AA878}"/>
                </a:ext>
              </a:extLst>
            </p:cNvPr>
            <p:cNvSpPr/>
            <p:nvPr/>
          </p:nvSpPr>
          <p:spPr>
            <a:xfrm>
              <a:off x="560566" y="229971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2DE68EA4-486E-D632-8179-15F0C3601B2A}"/>
                </a:ext>
              </a:extLst>
            </p:cNvPr>
            <p:cNvSpPr/>
            <p:nvPr/>
          </p:nvSpPr>
          <p:spPr>
            <a:xfrm>
              <a:off x="546339" y="2205029"/>
              <a:ext cx="1634437" cy="445910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ea typeface="맑은 고딕"/>
                </a:rPr>
                <a:t>1.이미지 보정</a:t>
              </a:r>
              <a:endParaRPr lang="en-US" sz="1400" b="1">
                <a:ea typeface="맑은 고딕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886288-99F3-7036-3F5E-D394B0A1C102}"/>
              </a:ext>
            </a:extLst>
          </p:cNvPr>
          <p:cNvSpPr txBox="1"/>
          <p:nvPr/>
        </p:nvSpPr>
        <p:spPr>
          <a:xfrm>
            <a:off x="3073765" y="506538"/>
            <a:ext cx="361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1. 이미지 보정</a:t>
            </a:r>
            <a:endParaRPr lang="ko-KR" dirty="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F7A61141-E3D1-EA0C-2EBC-853991B9B94B}"/>
              </a:ext>
            </a:extLst>
          </p:cNvPr>
          <p:cNvSpPr txBox="1"/>
          <p:nvPr/>
        </p:nvSpPr>
        <p:spPr>
          <a:xfrm>
            <a:off x="3799179" y="5670681"/>
            <a:ext cx="30967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i="1" dirty="0">
                <a:ea typeface="맑은 고딕"/>
              </a:rPr>
              <a:t>원본 이미지</a:t>
            </a:r>
          </a:p>
        </p:txBody>
      </p:sp>
      <p:sp>
        <p:nvSpPr>
          <p:cNvPr id="486" name="화살표: 오른쪽 485">
            <a:extLst>
              <a:ext uri="{FF2B5EF4-FFF2-40B4-BE49-F238E27FC236}">
                <a16:creationId xmlns:a16="http://schemas.microsoft.com/office/drawing/2014/main" id="{5A55CE42-867C-3F00-1D4F-72BF241DDE84}"/>
              </a:ext>
            </a:extLst>
          </p:cNvPr>
          <p:cNvSpPr/>
          <p:nvPr/>
        </p:nvSpPr>
        <p:spPr>
          <a:xfrm>
            <a:off x="7146829" y="3739700"/>
            <a:ext cx="756518" cy="762000"/>
          </a:xfrm>
          <a:prstGeom prst="rightArrow">
            <a:avLst/>
          </a:prstGeom>
          <a:solidFill>
            <a:srgbClr val="FFBE98"/>
          </a:solidFill>
          <a:ln w="57150"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05EDFAFF-CBB4-F001-CF14-CFB455F685F3}"/>
              </a:ext>
            </a:extLst>
          </p:cNvPr>
          <p:cNvSpPr txBox="1"/>
          <p:nvPr/>
        </p:nvSpPr>
        <p:spPr>
          <a:xfrm>
            <a:off x="8099458" y="5670681"/>
            <a:ext cx="30967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i="1" dirty="0">
                <a:ea typeface="맑은 고딕"/>
              </a:rPr>
              <a:t>밝기 </a:t>
            </a:r>
            <a:r>
              <a:rPr lang="ko-KR" altLang="en-US" sz="1400" i="1" dirty="0" err="1">
                <a:ea typeface="맑은 고딕"/>
              </a:rPr>
              <a:t>히트맵</a:t>
            </a:r>
            <a:r>
              <a:rPr lang="ko-KR" altLang="en-US" sz="1400" i="1" dirty="0">
                <a:ea typeface="맑은 고딕"/>
              </a:rPr>
              <a:t> 변환</a:t>
            </a: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3BFA8FBD-B1CF-ACA2-AE39-F0B5C9D9B59F}"/>
              </a:ext>
            </a:extLst>
          </p:cNvPr>
          <p:cNvSpPr/>
          <p:nvPr/>
        </p:nvSpPr>
        <p:spPr>
          <a:xfrm>
            <a:off x="3802692" y="1807400"/>
            <a:ext cx="3716055" cy="42275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BDEA50C-4758-E107-59A2-565BB9E38BBB}"/>
              </a:ext>
            </a:extLst>
          </p:cNvPr>
          <p:cNvSpPr txBox="1"/>
          <p:nvPr/>
        </p:nvSpPr>
        <p:spPr>
          <a:xfrm>
            <a:off x="3843010" y="1869086"/>
            <a:ext cx="3340275" cy="37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지역적 조도 차이 분석 과정</a:t>
            </a:r>
          </a:p>
        </p:txBody>
      </p:sp>
      <p:sp>
        <p:nvSpPr>
          <p:cNvPr id="490" name="사각형: 둥근 모서리 489">
            <a:extLst>
              <a:ext uri="{FF2B5EF4-FFF2-40B4-BE49-F238E27FC236}">
                <a16:creationId xmlns:a16="http://schemas.microsoft.com/office/drawing/2014/main" id="{42C686C5-EFC1-BA1C-1BA9-C76DA3BC3503}"/>
              </a:ext>
            </a:extLst>
          </p:cNvPr>
          <p:cNvSpPr/>
          <p:nvPr/>
        </p:nvSpPr>
        <p:spPr>
          <a:xfrm>
            <a:off x="3536788" y="1798888"/>
            <a:ext cx="3764692" cy="425312"/>
          </a:xfrm>
          <a:prstGeom prst="roundRect">
            <a:avLst/>
          </a:prstGeom>
          <a:noFill/>
          <a:ln w="28575"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image-20240420180455042">
            <a:extLst>
              <a:ext uri="{FF2B5EF4-FFF2-40B4-BE49-F238E27FC236}">
                <a16:creationId xmlns:a16="http://schemas.microsoft.com/office/drawing/2014/main" id="{ECD343D3-FEE5-924C-54A5-E71FC9CE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45" y="2427617"/>
            <a:ext cx="3094123" cy="3029613"/>
          </a:xfrm>
          <a:prstGeom prst="rect">
            <a:avLst/>
          </a:prstGeom>
        </p:spPr>
      </p:pic>
      <p:pic>
        <p:nvPicPr>
          <p:cNvPr id="14" name="그림 13" descr="image-20240420180426325">
            <a:extLst>
              <a:ext uri="{FF2B5EF4-FFF2-40B4-BE49-F238E27FC236}">
                <a16:creationId xmlns:a16="http://schemas.microsoft.com/office/drawing/2014/main" id="{115418D2-A046-9C02-26D2-A2697A5F0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944" y="2387512"/>
            <a:ext cx="3094121" cy="3115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18C96B-89CE-1DF3-AEEB-998D160806EB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064058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2689046" y="94268"/>
            <a:ext cx="9353695" cy="6669464"/>
          </a:xfrm>
          <a:prstGeom prst="rect">
            <a:avLst/>
          </a:prstGeom>
          <a:solidFill>
            <a:schemeClr val="bg1"/>
          </a:solidFill>
          <a:ln/>
        </p:spPr>
        <p:txBody>
          <a:bodyPr lIns="91440" tIns="45720" rIns="91440" bIns="45720" anchor="t"/>
          <a:lstStyle/>
          <a:p>
            <a:endParaRPr lang="ko-KR" altLang="en-US" sz="1500">
              <a:ea typeface="맑은 고딕"/>
            </a:endParaRP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8295BE-F233-C709-ABA2-A33FA4312CA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C9C13F-64CA-D44D-7BFB-05B5A6A7FBE7}"/>
              </a:ext>
            </a:extLst>
          </p:cNvPr>
          <p:cNvSpPr txBox="1">
            <a:spLocks/>
          </p:cNvSpPr>
          <p:nvPr/>
        </p:nvSpPr>
        <p:spPr>
          <a:xfrm>
            <a:off x="605589" y="607854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/>
              <a:t>  </a:t>
            </a:r>
            <a:r>
              <a:rPr lang="ko-KR" altLang="en-US" sz="2000" b="1"/>
              <a:t>진행사항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8C31F2-32C1-FCE9-AFF3-7C41BF147F91}"/>
              </a:ext>
            </a:extLst>
          </p:cNvPr>
          <p:cNvGrpSpPr/>
          <p:nvPr/>
        </p:nvGrpSpPr>
        <p:grpSpPr>
          <a:xfrm>
            <a:off x="544676" y="3129273"/>
            <a:ext cx="1643126" cy="472876"/>
            <a:chOff x="544676" y="3129273"/>
            <a:chExt cx="1643126" cy="472876"/>
          </a:xfrm>
        </p:grpSpPr>
        <p:sp>
          <p:nvSpPr>
            <p:cNvPr id="49" name="Shape 5">
              <a:extLst>
                <a:ext uri="{FF2B5EF4-FFF2-40B4-BE49-F238E27FC236}">
                  <a16:creationId xmlns:a16="http://schemas.microsoft.com/office/drawing/2014/main" id="{733CA7C8-E688-80A8-38E2-E4CA4B7EF169}"/>
                </a:ext>
              </a:extLst>
            </p:cNvPr>
            <p:cNvSpPr/>
            <p:nvPr/>
          </p:nvSpPr>
          <p:spPr>
            <a:xfrm>
              <a:off x="548328" y="3259132"/>
              <a:ext cx="1639474" cy="343017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1" name="Text 6">
              <a:extLst>
                <a:ext uri="{FF2B5EF4-FFF2-40B4-BE49-F238E27FC236}">
                  <a16:creationId xmlns:a16="http://schemas.microsoft.com/office/drawing/2014/main" id="{0BC7871F-36BB-EFAF-A399-0C0080E95CF6}"/>
                </a:ext>
              </a:extLst>
            </p:cNvPr>
            <p:cNvSpPr/>
            <p:nvPr/>
          </p:nvSpPr>
          <p:spPr>
            <a:xfrm>
              <a:off x="544676" y="3129273"/>
              <a:ext cx="1631610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ea typeface="맑은 고딕"/>
                </a:rPr>
                <a:t>2. </a:t>
              </a:r>
              <a:r>
                <a:rPr lang="ko-KR" sz="1400" b="1">
                  <a:latin typeface="Malgun Gothic"/>
                  <a:ea typeface="Malgun Gothic"/>
                </a:rPr>
                <a:t>이미지 축소</a:t>
              </a:r>
              <a:endParaRPr lang="ko-KR">
                <a:ea typeface="맑은 고딕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D5EEE6-E378-45B7-FDCD-29E977BA4333}"/>
              </a:ext>
            </a:extLst>
          </p:cNvPr>
          <p:cNvGrpSpPr/>
          <p:nvPr/>
        </p:nvGrpSpPr>
        <p:grpSpPr>
          <a:xfrm>
            <a:off x="544799" y="4117246"/>
            <a:ext cx="1633489" cy="467307"/>
            <a:chOff x="544799" y="4117246"/>
            <a:chExt cx="1633489" cy="467307"/>
          </a:xfrm>
        </p:grpSpPr>
        <p:sp>
          <p:nvSpPr>
            <p:cNvPr id="53" name="Shape 5">
              <a:extLst>
                <a:ext uri="{FF2B5EF4-FFF2-40B4-BE49-F238E27FC236}">
                  <a16:creationId xmlns:a16="http://schemas.microsoft.com/office/drawing/2014/main" id="{C96CC1E4-156A-87EE-FC37-F7F829084E10}"/>
                </a:ext>
              </a:extLst>
            </p:cNvPr>
            <p:cNvSpPr/>
            <p:nvPr/>
          </p:nvSpPr>
          <p:spPr>
            <a:xfrm>
              <a:off x="560470" y="423600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Text 6">
              <a:extLst>
                <a:ext uri="{FF2B5EF4-FFF2-40B4-BE49-F238E27FC236}">
                  <a16:creationId xmlns:a16="http://schemas.microsoft.com/office/drawing/2014/main" id="{5B9C5BBE-81D1-586A-CD8D-FF5536BA26F2}"/>
                </a:ext>
              </a:extLst>
            </p:cNvPr>
            <p:cNvSpPr/>
            <p:nvPr/>
          </p:nvSpPr>
          <p:spPr>
            <a:xfrm>
              <a:off x="544799" y="4117246"/>
              <a:ext cx="1616059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3. </a:t>
              </a:r>
              <a:r>
                <a:rPr lang="ko-KR" sz="1400" b="1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클러스터링</a:t>
              </a:r>
              <a:endParaRPr lang="ko-KR" sz="14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endParaRPr>
            </a:p>
            <a:p>
              <a:pPr algn="ctr">
                <a:lnSpc>
                  <a:spcPts val="3281"/>
                </a:lnSpc>
              </a:pPr>
              <a:endParaRPr lang="ko-KR" alt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891265-3ACD-A7C4-FA93-55881A53E0D9}"/>
              </a:ext>
            </a:extLst>
          </p:cNvPr>
          <p:cNvGrpSpPr/>
          <p:nvPr/>
        </p:nvGrpSpPr>
        <p:grpSpPr>
          <a:xfrm>
            <a:off x="515269" y="5147041"/>
            <a:ext cx="1625920" cy="401649"/>
            <a:chOff x="515269" y="5147041"/>
            <a:chExt cx="1625920" cy="401649"/>
          </a:xfrm>
        </p:grpSpPr>
        <p:sp>
          <p:nvSpPr>
            <p:cNvPr id="55" name="Shape 5">
              <a:extLst>
                <a:ext uri="{FF2B5EF4-FFF2-40B4-BE49-F238E27FC236}">
                  <a16:creationId xmlns:a16="http://schemas.microsoft.com/office/drawing/2014/main" id="{AF7B1A47-29EC-57AC-1F41-D2B8064522B4}"/>
                </a:ext>
              </a:extLst>
            </p:cNvPr>
            <p:cNvSpPr/>
            <p:nvPr/>
          </p:nvSpPr>
          <p:spPr>
            <a:xfrm>
              <a:off x="515269" y="5200138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Text 6">
              <a:extLst>
                <a:ext uri="{FF2B5EF4-FFF2-40B4-BE49-F238E27FC236}">
                  <a16:creationId xmlns:a16="http://schemas.microsoft.com/office/drawing/2014/main" id="{152C2F6A-8BE0-BCBF-F212-7FE0A2D868C6}"/>
                </a:ext>
              </a:extLst>
            </p:cNvPr>
            <p:cNvSpPr/>
            <p:nvPr/>
          </p:nvSpPr>
          <p:spPr>
            <a:xfrm>
              <a:off x="517354" y="5147041"/>
              <a:ext cx="1623835" cy="346502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4. </a:t>
              </a:r>
              <a:r>
                <a:rPr lang="ko-KR" altLang="en-US" sz="1400" b="1" err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대표색</a:t>
              </a: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 추론</a:t>
              </a:r>
              <a:endParaRPr 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1A4B28-997E-398C-C565-B80B873B278B}"/>
              </a:ext>
            </a:extLst>
          </p:cNvPr>
          <p:cNvGrpSpPr/>
          <p:nvPr/>
        </p:nvGrpSpPr>
        <p:grpSpPr>
          <a:xfrm>
            <a:off x="553330" y="2205029"/>
            <a:ext cx="1634437" cy="445910"/>
            <a:chOff x="553330" y="2205029"/>
            <a:chExt cx="1634437" cy="445910"/>
          </a:xfrm>
        </p:grpSpPr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D1D74659-D19E-73C8-7DA1-5D243B9AA878}"/>
                </a:ext>
              </a:extLst>
            </p:cNvPr>
            <p:cNvSpPr/>
            <p:nvPr/>
          </p:nvSpPr>
          <p:spPr>
            <a:xfrm>
              <a:off x="560566" y="229971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2DE68EA4-486E-D632-8179-15F0C3601B2A}"/>
                </a:ext>
              </a:extLst>
            </p:cNvPr>
            <p:cNvSpPr/>
            <p:nvPr/>
          </p:nvSpPr>
          <p:spPr>
            <a:xfrm>
              <a:off x="553330" y="2205029"/>
              <a:ext cx="1634437" cy="445910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1.이미지 보정</a:t>
              </a:r>
              <a:endParaRPr 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06BC1C8-B4D9-A8E0-F512-428D2834EF5D}"/>
              </a:ext>
            </a:extLst>
          </p:cNvPr>
          <p:cNvSpPr txBox="1"/>
          <p:nvPr/>
        </p:nvSpPr>
        <p:spPr>
          <a:xfrm>
            <a:off x="3073765" y="506538"/>
            <a:ext cx="361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2. 이미지 축소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B069BC-50DF-EF1A-188D-4DBEF34CCB64}"/>
              </a:ext>
            </a:extLst>
          </p:cNvPr>
          <p:cNvSpPr txBox="1"/>
          <p:nvPr/>
        </p:nvSpPr>
        <p:spPr>
          <a:xfrm>
            <a:off x="5454177" y="5776285"/>
            <a:ext cx="1676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연산 시간 감소를 </a:t>
            </a:r>
            <a:endParaRPr lang="ko-KR" sz="1400" b="1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위한 </a:t>
            </a:r>
            <a:r>
              <a:rPr lang="ko-KR" altLang="en-US" sz="1400" b="1" dirty="0">
                <a:ea typeface="맑은 고딕"/>
              </a:rPr>
              <a:t>이미지 축소</a:t>
            </a:r>
            <a:endParaRPr lang="ko-KR" sz="1400" b="1"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5C3C3-BD4B-51F4-85F7-BFF79125FEF3}"/>
              </a:ext>
            </a:extLst>
          </p:cNvPr>
          <p:cNvSpPr txBox="1"/>
          <p:nvPr/>
        </p:nvSpPr>
        <p:spPr>
          <a:xfrm>
            <a:off x="7165202" y="5665995"/>
            <a:ext cx="213324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밝기가 높은 픽셀에 </a:t>
            </a:r>
            <a:endParaRPr lang="ko-KR" altLang="en-US" sz="1400" b="1" dirty="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큰 가중치를 주는 </a:t>
            </a:r>
            <a:endParaRPr lang="ko-KR" altLang="en-US" sz="1400" b="1">
              <a:ea typeface="맑은 고딕"/>
            </a:endParaRPr>
          </a:p>
          <a:p>
            <a:r>
              <a:rPr lang="ko-KR" altLang="en-US" sz="1400" b="1" dirty="0" err="1">
                <a:ea typeface="맑은 고딕"/>
              </a:rPr>
              <a:t>Adaptive</a:t>
            </a:r>
            <a:r>
              <a:rPr lang="ko-KR" altLang="en-US" sz="1400" b="1" dirty="0">
                <a:ea typeface="맑은 고딕"/>
              </a:rPr>
              <a:t> </a:t>
            </a:r>
            <a:r>
              <a:rPr lang="ko-KR" altLang="en-US" sz="1400" b="1" dirty="0" err="1">
                <a:ea typeface="맑은 고딕"/>
              </a:rPr>
              <a:t>Convolution</a:t>
            </a:r>
            <a:endParaRPr lang="ko-KR" altLang="en-US" sz="1400" b="1" dirty="0">
              <a:ea typeface="맑은 고딕"/>
            </a:endParaRPr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A29C13D0-FE94-0BD8-170A-2392F76B70E2}"/>
              </a:ext>
            </a:extLst>
          </p:cNvPr>
          <p:cNvSpPr/>
          <p:nvPr/>
        </p:nvSpPr>
        <p:spPr>
          <a:xfrm>
            <a:off x="5366028" y="4763517"/>
            <a:ext cx="1997708" cy="763921"/>
          </a:xfrm>
          <a:prstGeom prst="chevron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ea typeface="맑은 고딕"/>
              </a:rPr>
              <a:t>1</a:t>
            </a:r>
          </a:p>
        </p:txBody>
      </p:sp>
      <p:pic>
        <p:nvPicPr>
          <p:cNvPr id="25" name="그림 24" descr="패브릭, 의류, 패턴, 핑크이(가) 표시된 사진&#10;&#10;자동 생성된 설명">
            <a:extLst>
              <a:ext uri="{FF2B5EF4-FFF2-40B4-BE49-F238E27FC236}">
                <a16:creationId xmlns:a16="http://schemas.microsoft.com/office/drawing/2014/main" id="{7667AE2E-6D0F-325B-A911-66C65D16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07" y="2202965"/>
            <a:ext cx="1642400" cy="1685532"/>
          </a:xfrm>
          <a:prstGeom prst="rect">
            <a:avLst/>
          </a:prstGeom>
        </p:spPr>
      </p:pic>
      <p:pic>
        <p:nvPicPr>
          <p:cNvPr id="27" name="그림 26" descr="패브릭, 의류, 패턴, 핑크이(가) 표시된 사진&#10;&#10;자동 생성된 설명">
            <a:extLst>
              <a:ext uri="{FF2B5EF4-FFF2-40B4-BE49-F238E27FC236}">
                <a16:creationId xmlns:a16="http://schemas.microsoft.com/office/drawing/2014/main" id="{4DBE80D3-4834-BD15-A5A2-6603DEE38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585" y="2876996"/>
            <a:ext cx="506590" cy="492213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9EB9CB3-F00B-9718-99E7-45B45204BDD1}"/>
              </a:ext>
            </a:extLst>
          </p:cNvPr>
          <p:cNvSpPr/>
          <p:nvPr/>
        </p:nvSpPr>
        <p:spPr>
          <a:xfrm>
            <a:off x="7125073" y="2747283"/>
            <a:ext cx="756518" cy="762000"/>
          </a:xfrm>
          <a:prstGeom prst="rightArrow">
            <a:avLst/>
          </a:prstGeom>
          <a:solidFill>
            <a:srgbClr val="FFBE98"/>
          </a:solidFill>
          <a:ln w="57150"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BD12B0D2-CD6A-AD8C-F084-0D6393BCEBFB}"/>
              </a:ext>
            </a:extLst>
          </p:cNvPr>
          <p:cNvSpPr/>
          <p:nvPr/>
        </p:nvSpPr>
        <p:spPr>
          <a:xfrm>
            <a:off x="7150712" y="4763517"/>
            <a:ext cx="1997708" cy="763921"/>
          </a:xfrm>
          <a:prstGeom prst="chevron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ea typeface="맑은 고딕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901E9-A5F7-1382-5833-A4865FD892C2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01414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2689046" y="94268"/>
            <a:ext cx="9353695" cy="6669464"/>
          </a:xfrm>
          <a:prstGeom prst="rect">
            <a:avLst/>
          </a:prstGeom>
          <a:solidFill>
            <a:schemeClr val="bg1"/>
          </a:solidFill>
          <a:ln/>
        </p:spPr>
        <p:txBody>
          <a:bodyPr lIns="91440" tIns="45720" rIns="91440" bIns="45720" anchor="t"/>
          <a:lstStyle/>
          <a:p>
            <a:endParaRPr lang="ko-KR" altLang="en-US" sz="1500" dirty="0">
              <a:ea typeface="맑은 고딕"/>
            </a:endParaRP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8295BE-F233-C709-ABA2-A33FA4312CA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C9C13F-64CA-D44D-7BFB-05B5A6A7FBE7}"/>
              </a:ext>
            </a:extLst>
          </p:cNvPr>
          <p:cNvSpPr txBox="1">
            <a:spLocks/>
          </p:cNvSpPr>
          <p:nvPr/>
        </p:nvSpPr>
        <p:spPr>
          <a:xfrm>
            <a:off x="605589" y="607854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/>
              <a:t>  </a:t>
            </a:r>
            <a:r>
              <a:rPr lang="ko-KR" altLang="en-US" sz="2000" b="1"/>
              <a:t>진행사항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8C31F2-32C1-FCE9-AFF3-7C41BF147F91}"/>
              </a:ext>
            </a:extLst>
          </p:cNvPr>
          <p:cNvGrpSpPr/>
          <p:nvPr/>
        </p:nvGrpSpPr>
        <p:grpSpPr>
          <a:xfrm>
            <a:off x="544676" y="3129273"/>
            <a:ext cx="1643126" cy="472876"/>
            <a:chOff x="544676" y="3129273"/>
            <a:chExt cx="1643126" cy="472876"/>
          </a:xfrm>
        </p:grpSpPr>
        <p:sp>
          <p:nvSpPr>
            <p:cNvPr id="49" name="Shape 5">
              <a:extLst>
                <a:ext uri="{FF2B5EF4-FFF2-40B4-BE49-F238E27FC236}">
                  <a16:creationId xmlns:a16="http://schemas.microsoft.com/office/drawing/2014/main" id="{733CA7C8-E688-80A8-38E2-E4CA4B7EF169}"/>
                </a:ext>
              </a:extLst>
            </p:cNvPr>
            <p:cNvSpPr/>
            <p:nvPr/>
          </p:nvSpPr>
          <p:spPr>
            <a:xfrm>
              <a:off x="548328" y="3259132"/>
              <a:ext cx="1639474" cy="343017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1" name="Text 6">
              <a:extLst>
                <a:ext uri="{FF2B5EF4-FFF2-40B4-BE49-F238E27FC236}">
                  <a16:creationId xmlns:a16="http://schemas.microsoft.com/office/drawing/2014/main" id="{0BC7871F-36BB-EFAF-A399-0C0080E95CF6}"/>
                </a:ext>
              </a:extLst>
            </p:cNvPr>
            <p:cNvSpPr/>
            <p:nvPr/>
          </p:nvSpPr>
          <p:spPr>
            <a:xfrm>
              <a:off x="544676" y="3129273"/>
              <a:ext cx="1631610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 dirty="0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2. </a:t>
              </a:r>
              <a:r>
                <a:rPr lang="ko-KR" sz="1400" b="1" dirty="0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이미지 축소</a:t>
              </a:r>
              <a:endParaRPr lang="ko-KR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D5EEE6-E378-45B7-FDCD-29E977BA4333}"/>
              </a:ext>
            </a:extLst>
          </p:cNvPr>
          <p:cNvGrpSpPr/>
          <p:nvPr/>
        </p:nvGrpSpPr>
        <p:grpSpPr>
          <a:xfrm>
            <a:off x="544799" y="4117246"/>
            <a:ext cx="1633489" cy="467307"/>
            <a:chOff x="544799" y="4117246"/>
            <a:chExt cx="1633489" cy="467307"/>
          </a:xfrm>
        </p:grpSpPr>
        <p:sp>
          <p:nvSpPr>
            <p:cNvPr id="53" name="Shape 5">
              <a:extLst>
                <a:ext uri="{FF2B5EF4-FFF2-40B4-BE49-F238E27FC236}">
                  <a16:creationId xmlns:a16="http://schemas.microsoft.com/office/drawing/2014/main" id="{C96CC1E4-156A-87EE-FC37-F7F829084E10}"/>
                </a:ext>
              </a:extLst>
            </p:cNvPr>
            <p:cNvSpPr/>
            <p:nvPr/>
          </p:nvSpPr>
          <p:spPr>
            <a:xfrm>
              <a:off x="560470" y="423600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Text 6">
              <a:extLst>
                <a:ext uri="{FF2B5EF4-FFF2-40B4-BE49-F238E27FC236}">
                  <a16:creationId xmlns:a16="http://schemas.microsoft.com/office/drawing/2014/main" id="{5B9C5BBE-81D1-586A-CD8D-FF5536BA26F2}"/>
                </a:ext>
              </a:extLst>
            </p:cNvPr>
            <p:cNvSpPr/>
            <p:nvPr/>
          </p:nvSpPr>
          <p:spPr>
            <a:xfrm>
              <a:off x="544799" y="4117246"/>
              <a:ext cx="1616059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 dirty="0">
                  <a:ea typeface="맑은 고딕"/>
                </a:rPr>
                <a:t>3. </a:t>
              </a:r>
              <a:r>
                <a:rPr lang="ko-KR" sz="1400" b="1" dirty="0">
                  <a:latin typeface="Malgun Gothic"/>
                  <a:ea typeface="Malgun Gothic"/>
                </a:rPr>
                <a:t>클러스터링</a:t>
              </a:r>
            </a:p>
            <a:p>
              <a:pPr algn="ctr">
                <a:lnSpc>
                  <a:spcPts val="3281"/>
                </a:lnSpc>
              </a:pPr>
              <a:endParaRPr lang="ko-KR" altLang="en-US" sz="1400" b="1" dirty="0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891265-3ACD-A7C4-FA93-55881A53E0D9}"/>
              </a:ext>
            </a:extLst>
          </p:cNvPr>
          <p:cNvGrpSpPr/>
          <p:nvPr/>
        </p:nvGrpSpPr>
        <p:grpSpPr>
          <a:xfrm>
            <a:off x="515269" y="5147041"/>
            <a:ext cx="1625920" cy="401649"/>
            <a:chOff x="515269" y="5147041"/>
            <a:chExt cx="1625920" cy="401649"/>
          </a:xfrm>
        </p:grpSpPr>
        <p:sp>
          <p:nvSpPr>
            <p:cNvPr id="55" name="Shape 5">
              <a:extLst>
                <a:ext uri="{FF2B5EF4-FFF2-40B4-BE49-F238E27FC236}">
                  <a16:creationId xmlns:a16="http://schemas.microsoft.com/office/drawing/2014/main" id="{AF7B1A47-29EC-57AC-1F41-D2B8064522B4}"/>
                </a:ext>
              </a:extLst>
            </p:cNvPr>
            <p:cNvSpPr/>
            <p:nvPr/>
          </p:nvSpPr>
          <p:spPr>
            <a:xfrm>
              <a:off x="515269" y="5200138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Text 6">
              <a:extLst>
                <a:ext uri="{FF2B5EF4-FFF2-40B4-BE49-F238E27FC236}">
                  <a16:creationId xmlns:a16="http://schemas.microsoft.com/office/drawing/2014/main" id="{152C2F6A-8BE0-BCBF-F212-7FE0A2D868C6}"/>
                </a:ext>
              </a:extLst>
            </p:cNvPr>
            <p:cNvSpPr/>
            <p:nvPr/>
          </p:nvSpPr>
          <p:spPr>
            <a:xfrm>
              <a:off x="517354" y="5147041"/>
              <a:ext cx="1623835" cy="346502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 dirty="0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4. </a:t>
              </a:r>
              <a:r>
                <a:rPr lang="ko-KR" altLang="en-US" sz="1400" b="1" err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대표색</a:t>
              </a:r>
              <a:r>
                <a:rPr lang="ko-KR" altLang="en-US" sz="1400" b="1" dirty="0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 추론</a:t>
              </a:r>
              <a:endParaRPr 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1A4B28-997E-398C-C565-B80B873B278B}"/>
              </a:ext>
            </a:extLst>
          </p:cNvPr>
          <p:cNvGrpSpPr/>
          <p:nvPr/>
        </p:nvGrpSpPr>
        <p:grpSpPr>
          <a:xfrm>
            <a:off x="546339" y="2205029"/>
            <a:ext cx="1634437" cy="445910"/>
            <a:chOff x="546339" y="2205029"/>
            <a:chExt cx="1634437" cy="445910"/>
          </a:xfrm>
        </p:grpSpPr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D1D74659-D19E-73C8-7DA1-5D243B9AA878}"/>
                </a:ext>
              </a:extLst>
            </p:cNvPr>
            <p:cNvSpPr/>
            <p:nvPr/>
          </p:nvSpPr>
          <p:spPr>
            <a:xfrm>
              <a:off x="560566" y="229971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2DE68EA4-486E-D632-8179-15F0C3601B2A}"/>
                </a:ext>
              </a:extLst>
            </p:cNvPr>
            <p:cNvSpPr/>
            <p:nvPr/>
          </p:nvSpPr>
          <p:spPr>
            <a:xfrm>
              <a:off x="546339" y="2205029"/>
              <a:ext cx="1634437" cy="445910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 dirty="0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1.이미지 보정</a:t>
              </a:r>
              <a:endParaRPr 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29AAA5-1E1C-F7B7-53C5-D1AF9B6E1583}"/>
              </a:ext>
            </a:extLst>
          </p:cNvPr>
          <p:cNvSpPr txBox="1"/>
          <p:nvPr/>
        </p:nvSpPr>
        <p:spPr>
          <a:xfrm>
            <a:off x="3073765" y="506538"/>
            <a:ext cx="361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</a:rPr>
              <a:t>3. </a:t>
            </a:r>
            <a:r>
              <a:rPr lang="ko-KR" b="1" dirty="0">
                <a:latin typeface="Malgun Gothic"/>
                <a:ea typeface="Malgun Gothic"/>
              </a:rPr>
              <a:t>클러스터링</a:t>
            </a:r>
            <a:endParaRPr 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D63DA-1CFC-49F5-A7E3-845BB5572F60}"/>
              </a:ext>
            </a:extLst>
          </p:cNvPr>
          <p:cNvSpPr txBox="1"/>
          <p:nvPr/>
        </p:nvSpPr>
        <p:spPr>
          <a:xfrm>
            <a:off x="3667760" y="1564640"/>
            <a:ext cx="39217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err="1">
                <a:ea typeface="맑은 고딕"/>
              </a:rPr>
              <a:t>DBSCAN을</a:t>
            </a:r>
            <a:r>
              <a:rPr lang="ko-KR" sz="1400" b="1" dirty="0">
                <a:ea typeface="맑은 고딕"/>
              </a:rPr>
              <a:t> 이용한 색상 클러스터링</a:t>
            </a:r>
            <a:endParaRPr lang="en-US" altLang="ko-KR" sz="1400" b="1">
              <a:ea typeface="맑은 고딕"/>
            </a:endParaRPr>
          </a:p>
        </p:txBody>
      </p:sp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EF35478-56C5-FBAC-995C-8B96F382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53" y="2205038"/>
            <a:ext cx="4036695" cy="2580005"/>
          </a:xfrm>
          <a:prstGeom prst="rect">
            <a:avLst/>
          </a:prstGeom>
        </p:spPr>
      </p:pic>
      <p:pic>
        <p:nvPicPr>
          <p:cNvPr id="23" name="그림 22" descr="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2B4400AB-8C23-8D62-CA1F-1D5B624B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468" y="1330960"/>
            <a:ext cx="2770505" cy="2865120"/>
          </a:xfrm>
          <a:prstGeom prst="rect">
            <a:avLst/>
          </a:prstGeom>
        </p:spPr>
      </p:pic>
      <p:pic>
        <p:nvPicPr>
          <p:cNvPr id="24" name="그림 23" descr="스크린샷, 텍스트, 사각형, 직사각형이(가) 표시된 사진&#10;&#10;자동 생성된 설명">
            <a:extLst>
              <a:ext uri="{FF2B5EF4-FFF2-40B4-BE49-F238E27FC236}">
                <a16:creationId xmlns:a16="http://schemas.microsoft.com/office/drawing/2014/main" id="{FA2F675E-B945-AC02-EC37-205D1BFC6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273" y="4734560"/>
            <a:ext cx="2484733" cy="162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6B1F4-7E71-BE66-F8DC-A112E1C8EC0F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312262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2689046" y="94268"/>
            <a:ext cx="9353695" cy="6669464"/>
          </a:xfrm>
          <a:prstGeom prst="rect">
            <a:avLst/>
          </a:prstGeom>
          <a:solidFill>
            <a:schemeClr val="bg1"/>
          </a:solidFill>
          <a:ln/>
        </p:spPr>
        <p:txBody>
          <a:bodyPr lIns="91440" tIns="45720" rIns="91440" bIns="45720" anchor="t"/>
          <a:lstStyle/>
          <a:p>
            <a:endParaRPr lang="ko-KR" altLang="en-US" sz="1500">
              <a:ea typeface="맑은 고딕"/>
            </a:endParaRP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8295BE-F233-C709-ABA2-A33FA4312CA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C9C13F-64CA-D44D-7BFB-05B5A6A7FBE7}"/>
              </a:ext>
            </a:extLst>
          </p:cNvPr>
          <p:cNvSpPr txBox="1">
            <a:spLocks/>
          </p:cNvSpPr>
          <p:nvPr/>
        </p:nvSpPr>
        <p:spPr>
          <a:xfrm>
            <a:off x="605589" y="607854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/>
              <a:t>  </a:t>
            </a:r>
            <a:r>
              <a:rPr lang="ko-KR" altLang="en-US" sz="2000" b="1"/>
              <a:t>진행사항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8C31F2-32C1-FCE9-AFF3-7C41BF147F91}"/>
              </a:ext>
            </a:extLst>
          </p:cNvPr>
          <p:cNvGrpSpPr/>
          <p:nvPr/>
        </p:nvGrpSpPr>
        <p:grpSpPr>
          <a:xfrm>
            <a:off x="544676" y="3129273"/>
            <a:ext cx="1643126" cy="472876"/>
            <a:chOff x="544676" y="3129273"/>
            <a:chExt cx="1643126" cy="472876"/>
          </a:xfrm>
        </p:grpSpPr>
        <p:sp>
          <p:nvSpPr>
            <p:cNvPr id="49" name="Shape 5">
              <a:extLst>
                <a:ext uri="{FF2B5EF4-FFF2-40B4-BE49-F238E27FC236}">
                  <a16:creationId xmlns:a16="http://schemas.microsoft.com/office/drawing/2014/main" id="{733CA7C8-E688-80A8-38E2-E4CA4B7EF169}"/>
                </a:ext>
              </a:extLst>
            </p:cNvPr>
            <p:cNvSpPr/>
            <p:nvPr/>
          </p:nvSpPr>
          <p:spPr>
            <a:xfrm>
              <a:off x="548328" y="3259132"/>
              <a:ext cx="1639474" cy="343017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1" name="Text 6">
              <a:extLst>
                <a:ext uri="{FF2B5EF4-FFF2-40B4-BE49-F238E27FC236}">
                  <a16:creationId xmlns:a16="http://schemas.microsoft.com/office/drawing/2014/main" id="{0BC7871F-36BB-EFAF-A399-0C0080E95CF6}"/>
                </a:ext>
              </a:extLst>
            </p:cNvPr>
            <p:cNvSpPr/>
            <p:nvPr/>
          </p:nvSpPr>
          <p:spPr>
            <a:xfrm>
              <a:off x="544676" y="3129273"/>
              <a:ext cx="1631610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2. </a:t>
              </a:r>
              <a:r>
                <a:rPr lang="ko-KR" sz="1400" b="1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이미지 축소</a:t>
              </a:r>
              <a:endParaRPr lang="ko-KR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D5EEE6-E378-45B7-FDCD-29E977BA4333}"/>
              </a:ext>
            </a:extLst>
          </p:cNvPr>
          <p:cNvGrpSpPr/>
          <p:nvPr/>
        </p:nvGrpSpPr>
        <p:grpSpPr>
          <a:xfrm>
            <a:off x="544799" y="4117246"/>
            <a:ext cx="1633489" cy="467307"/>
            <a:chOff x="544799" y="4117246"/>
            <a:chExt cx="1633489" cy="467307"/>
          </a:xfrm>
        </p:grpSpPr>
        <p:sp>
          <p:nvSpPr>
            <p:cNvPr id="53" name="Shape 5">
              <a:extLst>
                <a:ext uri="{FF2B5EF4-FFF2-40B4-BE49-F238E27FC236}">
                  <a16:creationId xmlns:a16="http://schemas.microsoft.com/office/drawing/2014/main" id="{C96CC1E4-156A-87EE-FC37-F7F829084E10}"/>
                </a:ext>
              </a:extLst>
            </p:cNvPr>
            <p:cNvSpPr/>
            <p:nvPr/>
          </p:nvSpPr>
          <p:spPr>
            <a:xfrm>
              <a:off x="560470" y="423600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Text 6">
              <a:extLst>
                <a:ext uri="{FF2B5EF4-FFF2-40B4-BE49-F238E27FC236}">
                  <a16:creationId xmlns:a16="http://schemas.microsoft.com/office/drawing/2014/main" id="{5B9C5BBE-81D1-586A-CD8D-FF5536BA26F2}"/>
                </a:ext>
              </a:extLst>
            </p:cNvPr>
            <p:cNvSpPr/>
            <p:nvPr/>
          </p:nvSpPr>
          <p:spPr>
            <a:xfrm>
              <a:off x="544799" y="4117246"/>
              <a:ext cx="1616059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3. </a:t>
              </a:r>
              <a:r>
                <a:rPr lang="ko-KR" sz="1400" b="1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클러스터링</a:t>
              </a:r>
              <a:endParaRPr lang="ko-KR" sz="14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endParaRPr>
            </a:p>
            <a:p>
              <a:pPr algn="ctr">
                <a:lnSpc>
                  <a:spcPts val="3281"/>
                </a:lnSpc>
              </a:pPr>
              <a:endParaRPr lang="ko-KR" alt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891265-3ACD-A7C4-FA93-55881A53E0D9}"/>
              </a:ext>
            </a:extLst>
          </p:cNvPr>
          <p:cNvGrpSpPr/>
          <p:nvPr/>
        </p:nvGrpSpPr>
        <p:grpSpPr>
          <a:xfrm>
            <a:off x="515269" y="5147041"/>
            <a:ext cx="1625920" cy="401649"/>
            <a:chOff x="515269" y="5147041"/>
            <a:chExt cx="1625920" cy="401649"/>
          </a:xfrm>
        </p:grpSpPr>
        <p:sp>
          <p:nvSpPr>
            <p:cNvPr id="55" name="Shape 5">
              <a:extLst>
                <a:ext uri="{FF2B5EF4-FFF2-40B4-BE49-F238E27FC236}">
                  <a16:creationId xmlns:a16="http://schemas.microsoft.com/office/drawing/2014/main" id="{AF7B1A47-29EC-57AC-1F41-D2B8064522B4}"/>
                </a:ext>
              </a:extLst>
            </p:cNvPr>
            <p:cNvSpPr/>
            <p:nvPr/>
          </p:nvSpPr>
          <p:spPr>
            <a:xfrm>
              <a:off x="515269" y="5200138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Text 6">
              <a:extLst>
                <a:ext uri="{FF2B5EF4-FFF2-40B4-BE49-F238E27FC236}">
                  <a16:creationId xmlns:a16="http://schemas.microsoft.com/office/drawing/2014/main" id="{152C2F6A-8BE0-BCBF-F212-7FE0A2D868C6}"/>
                </a:ext>
              </a:extLst>
            </p:cNvPr>
            <p:cNvSpPr/>
            <p:nvPr/>
          </p:nvSpPr>
          <p:spPr>
            <a:xfrm>
              <a:off x="517354" y="5147041"/>
              <a:ext cx="1623835" cy="346502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ea typeface="맑은 고딕"/>
                </a:rPr>
                <a:t>4. </a:t>
              </a:r>
              <a:r>
                <a:rPr lang="ko-KR" altLang="en-US" sz="1400" b="1" err="1">
                  <a:ea typeface="맑은 고딕"/>
                </a:rPr>
                <a:t>대표색</a:t>
              </a:r>
              <a:r>
                <a:rPr lang="ko-KR" altLang="en-US" sz="1400" b="1">
                  <a:ea typeface="맑은 고딕"/>
                </a:rPr>
                <a:t> 추론</a:t>
              </a:r>
              <a:endParaRPr lang="en-US" sz="1400" b="1">
                <a:ea typeface="맑은 고딕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1A4B28-997E-398C-C565-B80B873B278B}"/>
              </a:ext>
            </a:extLst>
          </p:cNvPr>
          <p:cNvGrpSpPr/>
          <p:nvPr/>
        </p:nvGrpSpPr>
        <p:grpSpPr>
          <a:xfrm>
            <a:off x="546339" y="2205029"/>
            <a:ext cx="1634437" cy="445910"/>
            <a:chOff x="546339" y="2205029"/>
            <a:chExt cx="1634437" cy="445910"/>
          </a:xfrm>
        </p:grpSpPr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D1D74659-D19E-73C8-7DA1-5D243B9AA878}"/>
                </a:ext>
              </a:extLst>
            </p:cNvPr>
            <p:cNvSpPr/>
            <p:nvPr/>
          </p:nvSpPr>
          <p:spPr>
            <a:xfrm>
              <a:off x="560566" y="229971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2DE68EA4-486E-D632-8179-15F0C3601B2A}"/>
                </a:ext>
              </a:extLst>
            </p:cNvPr>
            <p:cNvSpPr/>
            <p:nvPr/>
          </p:nvSpPr>
          <p:spPr>
            <a:xfrm>
              <a:off x="546339" y="2205029"/>
              <a:ext cx="1634437" cy="4459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1.이미지 보정</a:t>
              </a:r>
              <a:endParaRPr 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1223D4A-FF21-E415-1E58-B8BDF7197D4A}"/>
              </a:ext>
            </a:extLst>
          </p:cNvPr>
          <p:cNvSpPr txBox="1"/>
          <p:nvPr/>
        </p:nvSpPr>
        <p:spPr>
          <a:xfrm>
            <a:off x="3073765" y="506538"/>
            <a:ext cx="361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latin typeface="Malgun Gothic"/>
                <a:ea typeface="Malgun Gothic"/>
              </a:rPr>
              <a:t>4.</a:t>
            </a:r>
            <a:r>
              <a:rPr lang="ko-KR" altLang="en-US" b="1">
                <a:latin typeface="Malgun Gothic"/>
                <a:ea typeface="Malgun Gothic"/>
              </a:rPr>
              <a:t> </a:t>
            </a:r>
            <a:r>
              <a:rPr lang="ko-KR" altLang="en-US" b="1" err="1">
                <a:latin typeface="Malgun Gothic"/>
                <a:ea typeface="Malgun Gothic"/>
              </a:rPr>
              <a:t>대표색</a:t>
            </a:r>
            <a:r>
              <a:rPr lang="ko-KR" altLang="en-US" b="1">
                <a:latin typeface="Malgun Gothic"/>
                <a:ea typeface="Malgun Gothic"/>
              </a:rPr>
              <a:t> 추론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345ADE-365C-5093-0880-EB1F90D5FCBE}"/>
              </a:ext>
            </a:extLst>
          </p:cNvPr>
          <p:cNvSpPr txBox="1"/>
          <p:nvPr/>
        </p:nvSpPr>
        <p:spPr>
          <a:xfrm>
            <a:off x="7589520" y="1635759"/>
            <a:ext cx="36880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err="1">
                <a:solidFill>
                  <a:srgbClr val="3D4144"/>
                </a:solidFill>
                <a:ea typeface="맑은 고딕"/>
              </a:rPr>
              <a:t>CNN을</a:t>
            </a:r>
            <a:r>
              <a:rPr lang="ko-KR" sz="1400" b="1">
                <a:solidFill>
                  <a:srgbClr val="3D4144"/>
                </a:solidFill>
                <a:ea typeface="맑은 고딕"/>
              </a:rPr>
              <a:t> 활용한 대표 색상 추론</a:t>
            </a:r>
            <a:endParaRPr lang="en-US" altLang="ko-KR" sz="1400" b="1">
              <a:solidFill>
                <a:srgbClr val="2F7D95"/>
              </a:solidFill>
              <a:ea typeface="맑은 고딕"/>
            </a:endParaRPr>
          </a:p>
        </p:txBody>
      </p:sp>
      <p:pic>
        <p:nvPicPr>
          <p:cNvPr id="23" name="그림 22" descr="스크린샷, 직사각형, 패브릭, 디자인이(가) 표시된 사진&#10;&#10;자동 생성된 설명">
            <a:extLst>
              <a:ext uri="{FF2B5EF4-FFF2-40B4-BE49-F238E27FC236}">
                <a16:creationId xmlns:a16="http://schemas.microsoft.com/office/drawing/2014/main" id="{074C81E5-10BA-49B7-2633-F641E588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982" y="2204403"/>
            <a:ext cx="1468755" cy="14230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4CC826-150F-423F-821D-DE8711DF23B4}"/>
              </a:ext>
            </a:extLst>
          </p:cNvPr>
          <p:cNvSpPr txBox="1"/>
          <p:nvPr/>
        </p:nvSpPr>
        <p:spPr>
          <a:xfrm>
            <a:off x="7660639" y="4114800"/>
            <a:ext cx="429768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1400" b="1" err="1">
                <a:solidFill>
                  <a:srgbClr val="3D4144"/>
                </a:solidFill>
                <a:ea typeface="+mn-lt"/>
                <a:cs typeface="+mn-lt"/>
              </a:rPr>
              <a:t>팬톤</a:t>
            </a:r>
            <a:r>
              <a:rPr lang="ko-KR" sz="1400" b="1">
                <a:solidFill>
                  <a:srgbClr val="3D4144"/>
                </a:solidFill>
                <a:ea typeface="+mn-lt"/>
                <a:cs typeface="+mn-lt"/>
              </a:rPr>
              <a:t> 카드 레이블 값: [169,114,157]</a:t>
            </a:r>
            <a:endParaRPr lang="ko-KR"/>
          </a:p>
          <a:p>
            <a:pPr marL="285750" indent="-285750">
              <a:buFont typeface="Arial"/>
              <a:buChar char="•"/>
            </a:pPr>
            <a:endParaRPr lang="en-US" sz="1400" b="1">
              <a:solidFill>
                <a:srgbClr val="3D4144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err="1">
                <a:solidFill>
                  <a:srgbClr val="3D4144"/>
                </a:solidFill>
                <a:ea typeface="+mn-lt"/>
                <a:cs typeface="+mn-lt"/>
              </a:rPr>
              <a:t>CNN이</a:t>
            </a:r>
            <a:r>
              <a:rPr lang="en-US" sz="1400" b="1">
                <a:solidFill>
                  <a:srgbClr val="3D4144"/>
                </a:solidFill>
                <a:ea typeface="+mn-lt"/>
                <a:cs typeface="+mn-lt"/>
              </a:rPr>
              <a:t> </a:t>
            </a:r>
            <a:r>
              <a:rPr lang="en-US" sz="1400" b="1" err="1">
                <a:solidFill>
                  <a:srgbClr val="3D4144"/>
                </a:solidFill>
                <a:ea typeface="+mn-lt"/>
                <a:cs typeface="+mn-lt"/>
              </a:rPr>
              <a:t>추출한</a:t>
            </a:r>
            <a:r>
              <a:rPr lang="en-US" sz="1400" b="1">
                <a:solidFill>
                  <a:srgbClr val="3D4144"/>
                </a:solidFill>
                <a:ea typeface="+mn-lt"/>
                <a:cs typeface="+mn-lt"/>
              </a:rPr>
              <a:t> </a:t>
            </a:r>
            <a:r>
              <a:rPr lang="en-US" sz="1400" b="1" err="1">
                <a:solidFill>
                  <a:srgbClr val="3D4144"/>
                </a:solidFill>
                <a:ea typeface="+mn-lt"/>
                <a:cs typeface="+mn-lt"/>
              </a:rPr>
              <a:t>대표</a:t>
            </a:r>
            <a:r>
              <a:rPr lang="en-US" sz="1400" b="1">
                <a:solidFill>
                  <a:srgbClr val="3D4144"/>
                </a:solidFill>
                <a:ea typeface="+mn-lt"/>
                <a:cs typeface="+mn-lt"/>
              </a:rPr>
              <a:t> 값: [139 63 128]</a:t>
            </a:r>
            <a:endParaRPr lang="en-US" altLang="ko-KR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5A5D378-EE1E-80D1-78C8-2AED8CFB2299}"/>
              </a:ext>
            </a:extLst>
          </p:cNvPr>
          <p:cNvGrpSpPr/>
          <p:nvPr/>
        </p:nvGrpSpPr>
        <p:grpSpPr>
          <a:xfrm>
            <a:off x="7662545" y="2229168"/>
            <a:ext cx="1469390" cy="1393825"/>
            <a:chOff x="3293745" y="1934528"/>
            <a:chExt cx="2800350" cy="2562225"/>
          </a:xfrm>
        </p:grpSpPr>
        <p:pic>
          <p:nvPicPr>
            <p:cNvPr id="25" name="그림 24" descr="라일락, 보라색, 마젠타, 핑크이(가) 표시된 사진&#10;&#10;자동 생성된 설명">
              <a:extLst>
                <a:ext uri="{FF2B5EF4-FFF2-40B4-BE49-F238E27FC236}">
                  <a16:creationId xmlns:a16="http://schemas.microsoft.com/office/drawing/2014/main" id="{9409971D-9F48-2E23-F949-BED577AA2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3745" y="1934528"/>
              <a:ext cx="2800350" cy="2562225"/>
            </a:xfrm>
            <a:prstGeom prst="rect">
              <a:avLst/>
            </a:prstGeom>
          </p:spPr>
        </p:pic>
        <p:pic>
          <p:nvPicPr>
            <p:cNvPr id="26" name="그림 25" descr="라일락, 핑크, 마젠타, 보라색이(가) 표시된 사진&#10;&#10;자동 생성된 설명">
              <a:extLst>
                <a:ext uri="{FF2B5EF4-FFF2-40B4-BE49-F238E27FC236}">
                  <a16:creationId xmlns:a16="http://schemas.microsoft.com/office/drawing/2014/main" id="{A9587DFD-C802-B806-A989-12C5A5DF8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185" r="8850" b="-926"/>
            <a:stretch/>
          </p:blipFill>
          <p:spPr>
            <a:xfrm>
              <a:off x="4189413" y="2717165"/>
              <a:ext cx="1049375" cy="996834"/>
            </a:xfrm>
            <a:prstGeom prst="rect">
              <a:avLst/>
            </a:prstGeom>
          </p:spPr>
        </p:pic>
      </p:grpSp>
      <p:pic>
        <p:nvPicPr>
          <p:cNvPr id="28" name="그림 27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5A87CDD-C586-7ECD-09D8-08C9080DD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957" y="2153920"/>
            <a:ext cx="1950085" cy="32816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7285EDB-4C62-94B6-6E55-458618CC90B0}"/>
              </a:ext>
            </a:extLst>
          </p:cNvPr>
          <p:cNvSpPr txBox="1"/>
          <p:nvPr/>
        </p:nvSpPr>
        <p:spPr>
          <a:xfrm>
            <a:off x="3342639" y="1635760"/>
            <a:ext cx="36067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대표 색상 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추론 데이터 </a:t>
            </a:r>
            <a:r>
              <a:rPr lang="ko-KR" altLang="en-US" sz="1400" b="1" err="1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전처리</a:t>
            </a:r>
            <a:r>
              <a:rPr lang="ko-KR" altLang="en-US" sz="1400" b="1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 알고리즘</a:t>
            </a:r>
            <a:endParaRPr lang="ko-KR" sz="1400">
              <a:ea typeface="맑은 고딕"/>
            </a:endParaRPr>
          </a:p>
        </p:txBody>
      </p:sp>
      <p:pic>
        <p:nvPicPr>
          <p:cNvPr id="30" name="그림 29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8D34B35A-5170-CE92-0522-BEDE3C8B8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900" y="2154238"/>
            <a:ext cx="1945640" cy="3281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73FEC-FBD2-7A53-CA72-26C43F022A44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43268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03F187-B59B-FEBC-05A1-539B58D424E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Shape 0">
              <a:extLst>
                <a:ext uri="{FF2B5EF4-FFF2-40B4-BE49-F238E27FC236}">
                  <a16:creationId xmlns:a16="http://schemas.microsoft.com/office/drawing/2014/main" id="{74A133DA-A893-CA71-BC93-946577302F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BE98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5" name="Shape 1">
              <a:extLst>
                <a:ext uri="{FF2B5EF4-FFF2-40B4-BE49-F238E27FC236}">
                  <a16:creationId xmlns:a16="http://schemas.microsoft.com/office/drawing/2014/main" id="{4FBFD4C5-8157-10EC-4A78-AB84167F5EC6}"/>
                </a:ext>
              </a:extLst>
            </p:cNvPr>
            <p:cNvSpPr/>
            <p:nvPr/>
          </p:nvSpPr>
          <p:spPr>
            <a:xfrm>
              <a:off x="149258" y="94268"/>
              <a:ext cx="11893484" cy="666946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</p:grp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14452-4B1E-BF30-F9B3-5B2ACCA65C54}"/>
              </a:ext>
            </a:extLst>
          </p:cNvPr>
          <p:cNvSpPr txBox="1"/>
          <p:nvPr/>
        </p:nvSpPr>
        <p:spPr>
          <a:xfrm>
            <a:off x="5542579" y="813503"/>
            <a:ext cx="1104484" cy="466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err="1">
                <a:ea typeface="맑은 고딕"/>
              </a:rPr>
              <a:t>정동교</a:t>
            </a:r>
            <a:endParaRPr lang="ko-KR" altLang="en-US" sz="2400" b="1">
              <a:ea typeface="맑은 고딕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BE9874-2B86-488E-995B-7E438D1CCFAD}"/>
              </a:ext>
            </a:extLst>
          </p:cNvPr>
          <p:cNvGrpSpPr/>
          <p:nvPr/>
        </p:nvGrpSpPr>
        <p:grpSpPr>
          <a:xfrm>
            <a:off x="6048955" y="1891335"/>
            <a:ext cx="4330620" cy="2076616"/>
            <a:chOff x="4069528" y="2569069"/>
            <a:chExt cx="4024021" cy="2002811"/>
          </a:xfrm>
        </p:grpSpPr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8C02FD5D-DE50-F454-959F-A4F97085B3CF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6819EFE-00E1-ECF8-28B7-29269848E8EB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4A29DFB-AB38-660B-B08E-1AFC365EC918}"/>
              </a:ext>
            </a:extLst>
          </p:cNvPr>
          <p:cNvSpPr txBox="1"/>
          <p:nvPr/>
        </p:nvSpPr>
        <p:spPr>
          <a:xfrm>
            <a:off x="7550605" y="3566740"/>
            <a:ext cx="17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S/W </a:t>
            </a:r>
            <a:r>
              <a:rPr lang="ko-KR" altLang="en-US" b="1"/>
              <a:t>개발 단계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B9C7F6-94CC-55B7-5946-8B97FAF71BAF}"/>
              </a:ext>
            </a:extLst>
          </p:cNvPr>
          <p:cNvGrpSpPr/>
          <p:nvPr/>
        </p:nvGrpSpPr>
        <p:grpSpPr>
          <a:xfrm>
            <a:off x="2232862" y="1894550"/>
            <a:ext cx="4535547" cy="2073198"/>
            <a:chOff x="549697" y="1792137"/>
            <a:chExt cx="4535547" cy="207319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0B50E2C-2A15-F711-BA81-2DADC5BF87B9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8825CB1F-65FC-CAA5-C110-A3D80A361D2B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림 49" descr="블랙, 어둠이(가) 표시된 사진&#10;&#10;자동 생성된 설명">
            <a:extLst>
              <a:ext uri="{FF2B5EF4-FFF2-40B4-BE49-F238E27FC236}">
                <a16:creationId xmlns:a16="http://schemas.microsoft.com/office/drawing/2014/main" id="{EC5467CE-3866-381D-1541-920AF31F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02" y="2158082"/>
            <a:ext cx="1300596" cy="133523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6E393DA-A178-3A31-3A71-BAEA43797233}"/>
              </a:ext>
            </a:extLst>
          </p:cNvPr>
          <p:cNvSpPr txBox="1"/>
          <p:nvPr/>
        </p:nvSpPr>
        <p:spPr>
          <a:xfrm>
            <a:off x="3437298" y="3560780"/>
            <a:ext cx="2134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/>
              <a:t>H/W </a:t>
            </a:r>
            <a:r>
              <a:rPr lang="ko-KR" altLang="en-US" b="1"/>
              <a:t>개발 단계</a:t>
            </a:r>
            <a:endParaRPr lang="ko-KR"/>
          </a:p>
        </p:txBody>
      </p:sp>
      <p:pic>
        <p:nvPicPr>
          <p:cNvPr id="54" name="그림 53" descr="블랙, 어둠이(가) 표시된 사진&#10;&#10;자동 생성된 설명">
            <a:extLst>
              <a:ext uri="{FF2B5EF4-FFF2-40B4-BE49-F238E27FC236}">
                <a16:creationId xmlns:a16="http://schemas.microsoft.com/office/drawing/2014/main" id="{2408CDC5-163C-1D88-6E6A-BFAFED9D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606" y="2227354"/>
            <a:ext cx="1239983" cy="1205346"/>
          </a:xfrm>
          <a:prstGeom prst="rect">
            <a:avLst/>
          </a:prstGeom>
        </p:spPr>
      </p:pic>
      <p:sp>
        <p:nvSpPr>
          <p:cNvPr id="56" name="왼쪽 대괄호 55">
            <a:extLst>
              <a:ext uri="{FF2B5EF4-FFF2-40B4-BE49-F238E27FC236}">
                <a16:creationId xmlns:a16="http://schemas.microsoft.com/office/drawing/2014/main" id="{71B6DD34-B6D4-554C-E121-C5FE187CF348}"/>
              </a:ext>
            </a:extLst>
          </p:cNvPr>
          <p:cNvSpPr/>
          <p:nvPr/>
        </p:nvSpPr>
        <p:spPr>
          <a:xfrm>
            <a:off x="3046153" y="4167111"/>
            <a:ext cx="131385" cy="114335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왼쪽 대괄호 57">
            <a:extLst>
              <a:ext uri="{FF2B5EF4-FFF2-40B4-BE49-F238E27FC236}">
                <a16:creationId xmlns:a16="http://schemas.microsoft.com/office/drawing/2014/main" id="{A5B14B78-6D75-9952-1ADB-ADCE6E60EF9B}"/>
              </a:ext>
            </a:extLst>
          </p:cNvPr>
          <p:cNvSpPr/>
          <p:nvPr/>
        </p:nvSpPr>
        <p:spPr>
          <a:xfrm>
            <a:off x="6772085" y="4167111"/>
            <a:ext cx="117008" cy="2301039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341189F-DE03-F91A-C41E-BAC3090AF5B7}"/>
              </a:ext>
            </a:extLst>
          </p:cNvPr>
          <p:cNvGrpSpPr/>
          <p:nvPr/>
        </p:nvGrpSpPr>
        <p:grpSpPr>
          <a:xfrm>
            <a:off x="605589" y="607854"/>
            <a:ext cx="2120025" cy="681037"/>
            <a:chOff x="605589" y="607854"/>
            <a:chExt cx="2120025" cy="681037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C590DDAE-E350-2E29-BFD9-D769E6D6AC2C}"/>
                </a:ext>
              </a:extLst>
            </p:cNvPr>
            <p:cNvSpPr/>
            <p:nvPr/>
          </p:nvSpPr>
          <p:spPr>
            <a:xfrm>
              <a:off x="654274" y="652629"/>
              <a:ext cx="2071340" cy="6193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제목 1">
              <a:extLst>
                <a:ext uri="{FF2B5EF4-FFF2-40B4-BE49-F238E27FC236}">
                  <a16:creationId xmlns:a16="http://schemas.microsoft.com/office/drawing/2014/main" id="{3DD2F297-86FB-2288-CE3E-1F78FEB21852}"/>
                </a:ext>
              </a:extLst>
            </p:cNvPr>
            <p:cNvSpPr txBox="1">
              <a:spLocks/>
            </p:cNvSpPr>
            <p:nvPr/>
          </p:nvSpPr>
          <p:spPr>
            <a:xfrm>
              <a:off x="605589" y="607854"/>
              <a:ext cx="2120025" cy="6810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2000" b="1">
                  <a:ea typeface="맑은 고딕"/>
                </a:rPr>
                <a:t>개인 기여도</a:t>
              </a:r>
              <a:endParaRPr lang="ko-KR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1B218A-55F4-0224-8174-E8270E71AC38}"/>
              </a:ext>
            </a:extLst>
          </p:cNvPr>
          <p:cNvSpPr txBox="1"/>
          <p:nvPr/>
        </p:nvSpPr>
        <p:spPr>
          <a:xfrm>
            <a:off x="3171345" y="4178391"/>
            <a:ext cx="313187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ea typeface="맑은 고딕"/>
              </a:rPr>
              <a:t>원단 </a:t>
            </a:r>
            <a:r>
              <a:rPr lang="ko-KR" altLang="en-US" sz="1400" b="1" dirty="0">
                <a:ea typeface="맑은 고딕"/>
              </a:rPr>
              <a:t>데이터셋 확보 방안</a:t>
            </a:r>
            <a:r>
              <a:rPr lang="ko-KR" altLang="en-US" sz="1400" dirty="0">
                <a:ea typeface="맑은 고딕"/>
              </a:rPr>
              <a:t> 모색</a:t>
            </a:r>
            <a:br>
              <a:rPr lang="ko-KR" altLang="en-US" sz="1400" dirty="0">
                <a:ea typeface="맑은 고딕"/>
              </a:rPr>
            </a:br>
            <a:endParaRPr lang="ko-KR" altLang="en-US" sz="1400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ea typeface="맑은 고딕"/>
              </a:rPr>
              <a:t>시스템 주요 구성 물품 조사</a:t>
            </a:r>
            <a:br>
              <a:rPr lang="ko-KR" altLang="en-US" sz="1400" dirty="0">
                <a:ea typeface="맑은 고딕"/>
              </a:rPr>
            </a:br>
            <a:endParaRPr lang="ko-KR" altLang="en-US" sz="1400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ea typeface="맑은 고딕"/>
              </a:rPr>
              <a:t>전문가 인터뷰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77364-5AB6-36A0-CDE5-0CBEBF69DC3B}"/>
              </a:ext>
            </a:extLst>
          </p:cNvPr>
          <p:cNvSpPr txBox="1"/>
          <p:nvPr/>
        </p:nvSpPr>
        <p:spPr>
          <a:xfrm>
            <a:off x="6893632" y="4164013"/>
            <a:ext cx="326127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ea typeface="+mn-lt"/>
                <a:cs typeface="+mn-lt"/>
              </a:rPr>
              <a:t>원단 이미지 데이터 생성을 위한 </a:t>
            </a:r>
            <a:r>
              <a:rPr lang="ko-KR" altLang="en-US" sz="1400" b="1" dirty="0">
                <a:ea typeface="+mn-lt"/>
                <a:cs typeface="+mn-lt"/>
              </a:rPr>
              <a:t>유틸리티 프로그램</a:t>
            </a:r>
            <a:r>
              <a:rPr lang="ko-KR" altLang="en-US" sz="1400" dirty="0">
                <a:ea typeface="+mn-lt"/>
                <a:cs typeface="+mn-lt"/>
              </a:rPr>
              <a:t> 개발</a:t>
            </a:r>
            <a:br>
              <a:rPr lang="ko-KR" altLang="en-US" sz="1400" dirty="0">
                <a:ea typeface="+mn-lt"/>
                <a:cs typeface="+mn-lt"/>
              </a:rPr>
            </a:br>
            <a:endParaRPr lang="ko-KR"/>
          </a:p>
          <a:p>
            <a:pPr marL="342900" indent="-342900">
              <a:buAutoNum type="arabicPeriod"/>
            </a:pPr>
            <a:r>
              <a:rPr lang="ko-KR" altLang="en-US" sz="1400" dirty="0">
                <a:ea typeface="+mn-lt"/>
                <a:cs typeface="+mn-lt"/>
              </a:rPr>
              <a:t>밀도 기반 클러스터링, 지역적 조도 보정 방안 등 </a:t>
            </a:r>
            <a:r>
              <a:rPr lang="ko-KR" altLang="en-US" sz="1400" b="1" dirty="0">
                <a:ea typeface="+mn-lt"/>
                <a:cs typeface="+mn-lt"/>
              </a:rPr>
              <a:t>시스템 알고리즘의 전반적 플로우 고안 및 제시</a:t>
            </a:r>
            <a:br>
              <a:rPr lang="ko-KR" altLang="en-US" sz="1400" b="1" dirty="0">
                <a:ea typeface="+mn-lt"/>
                <a:cs typeface="+mn-lt"/>
              </a:rPr>
            </a:br>
            <a:endParaRPr lang="ko-KR" altLang="en-US" sz="14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ea typeface="+mn-lt"/>
                <a:cs typeface="+mn-lt"/>
              </a:rPr>
              <a:t>현재 </a:t>
            </a:r>
            <a:r>
              <a:rPr lang="ko-KR" altLang="en-US" sz="1400" b="1" dirty="0">
                <a:ea typeface="+mn-lt"/>
                <a:cs typeface="+mn-lt"/>
              </a:rPr>
              <a:t>색조 보정 알고리즘</a:t>
            </a:r>
            <a:r>
              <a:rPr lang="ko-KR" altLang="en-US" sz="1400" dirty="0">
                <a:ea typeface="+mn-lt"/>
                <a:cs typeface="+mn-lt"/>
              </a:rPr>
              <a:t>의 성능 </a:t>
            </a:r>
            <a:r>
              <a:rPr lang="ko-KR" altLang="en-US" sz="1400" b="1" dirty="0">
                <a:ea typeface="+mn-lt"/>
                <a:cs typeface="+mn-lt"/>
              </a:rPr>
              <a:t>측정 방안</a:t>
            </a:r>
            <a:r>
              <a:rPr lang="ko-KR" altLang="en-US" sz="1400" dirty="0">
                <a:ea typeface="+mn-lt"/>
                <a:cs typeface="+mn-lt"/>
              </a:rPr>
              <a:t> 및 </a:t>
            </a:r>
            <a:r>
              <a:rPr lang="ko-KR" altLang="en-US" sz="1400" b="1" dirty="0" err="1">
                <a:ea typeface="+mn-lt"/>
                <a:cs typeface="+mn-lt"/>
              </a:rPr>
              <a:t>Adaptive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 err="1">
                <a:ea typeface="+mn-lt"/>
                <a:cs typeface="+mn-lt"/>
              </a:rPr>
              <a:t>Convolution</a:t>
            </a:r>
            <a:r>
              <a:rPr lang="ko-KR" altLang="en-US" sz="1400" dirty="0">
                <a:ea typeface="+mn-lt"/>
                <a:cs typeface="+mn-lt"/>
              </a:rPr>
              <a:t> 알고리즘 개발 중</a:t>
            </a:r>
          </a:p>
        </p:txBody>
      </p:sp>
    </p:spTree>
    <p:extLst>
      <p:ext uri="{BB962C8B-B14F-4D97-AF65-F5344CB8AC3E}">
        <p14:creationId xmlns:p14="http://schemas.microsoft.com/office/powerpoint/2010/main" val="146016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03F187-B59B-FEBC-05A1-539B58D424E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Shape 0">
              <a:extLst>
                <a:ext uri="{FF2B5EF4-FFF2-40B4-BE49-F238E27FC236}">
                  <a16:creationId xmlns:a16="http://schemas.microsoft.com/office/drawing/2014/main" id="{74A133DA-A893-CA71-BC93-946577302F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BE98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5" name="Shape 1">
              <a:extLst>
                <a:ext uri="{FF2B5EF4-FFF2-40B4-BE49-F238E27FC236}">
                  <a16:creationId xmlns:a16="http://schemas.microsoft.com/office/drawing/2014/main" id="{4FBFD4C5-8157-10EC-4A78-AB84167F5EC6}"/>
                </a:ext>
              </a:extLst>
            </p:cNvPr>
            <p:cNvSpPr/>
            <p:nvPr/>
          </p:nvSpPr>
          <p:spPr>
            <a:xfrm>
              <a:off x="149258" y="94268"/>
              <a:ext cx="11893484" cy="666946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</p:grp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C0CB68-8FFA-0C24-1E4B-6F8BD899F4AA}"/>
              </a:ext>
            </a:extLst>
          </p:cNvPr>
          <p:cNvGrpSpPr/>
          <p:nvPr/>
        </p:nvGrpSpPr>
        <p:grpSpPr>
          <a:xfrm>
            <a:off x="605589" y="607854"/>
            <a:ext cx="2120025" cy="681037"/>
            <a:chOff x="605589" y="607854"/>
            <a:chExt cx="2120025" cy="68103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147B887-EAF6-7A27-D4CE-A84BC3CECB0C}"/>
                </a:ext>
              </a:extLst>
            </p:cNvPr>
            <p:cNvSpPr/>
            <p:nvPr/>
          </p:nvSpPr>
          <p:spPr>
            <a:xfrm>
              <a:off x="654274" y="652629"/>
              <a:ext cx="2071340" cy="6193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D741FC4C-BC07-030A-FAD2-A58AF99BDCB5}"/>
                </a:ext>
              </a:extLst>
            </p:cNvPr>
            <p:cNvSpPr txBox="1">
              <a:spLocks/>
            </p:cNvSpPr>
            <p:nvPr/>
          </p:nvSpPr>
          <p:spPr>
            <a:xfrm>
              <a:off x="605589" y="607854"/>
              <a:ext cx="2120025" cy="6810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2000" b="1">
                  <a:ea typeface="맑은 고딕"/>
                </a:rPr>
                <a:t>개인 기여도</a:t>
              </a:r>
              <a:endParaRPr lang="ko-KR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3714452-4B1E-BF30-F9B3-5B2ACCA65C54}"/>
              </a:ext>
            </a:extLst>
          </p:cNvPr>
          <p:cNvSpPr txBox="1"/>
          <p:nvPr/>
        </p:nvSpPr>
        <p:spPr>
          <a:xfrm>
            <a:off x="5542579" y="813503"/>
            <a:ext cx="1104484" cy="466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err="1">
                <a:ea typeface="맑은 고딕"/>
              </a:rPr>
              <a:t>김우찬</a:t>
            </a:r>
            <a:endParaRPr lang="ko-KR" altLang="en-US" sz="2400" b="1">
              <a:ea typeface="맑은 고딕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318B01-0CD6-39F1-2FF6-8511D28568D4}"/>
              </a:ext>
            </a:extLst>
          </p:cNvPr>
          <p:cNvGrpSpPr/>
          <p:nvPr/>
        </p:nvGrpSpPr>
        <p:grpSpPr>
          <a:xfrm>
            <a:off x="6048955" y="1891335"/>
            <a:ext cx="4330620" cy="2076616"/>
            <a:chOff x="4069528" y="2569069"/>
            <a:chExt cx="4024021" cy="2002811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3AAA35F5-08BD-4CF5-FC3A-F6E2F01C36A4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B88B7F0-EE20-52EF-D912-057B57AD01BF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241F847-B52F-DD76-A7F6-7B256C54CB17}"/>
              </a:ext>
            </a:extLst>
          </p:cNvPr>
          <p:cNvSpPr txBox="1"/>
          <p:nvPr/>
        </p:nvSpPr>
        <p:spPr>
          <a:xfrm>
            <a:off x="7550605" y="3566740"/>
            <a:ext cx="17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S/W </a:t>
            </a:r>
            <a:r>
              <a:rPr lang="ko-KR" altLang="en-US" b="1"/>
              <a:t>개발 단계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CEE94C-79EA-7ADE-DAE7-D0010210576C}"/>
              </a:ext>
            </a:extLst>
          </p:cNvPr>
          <p:cNvGrpSpPr/>
          <p:nvPr/>
        </p:nvGrpSpPr>
        <p:grpSpPr>
          <a:xfrm>
            <a:off x="2232862" y="1894550"/>
            <a:ext cx="4535547" cy="2073198"/>
            <a:chOff x="549697" y="1792137"/>
            <a:chExt cx="4535547" cy="207319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FEA7653-C32A-5183-3814-3DE3D5F863F6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77509981-1CE9-48A5-D263-7B535A0C538A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EBA7FB8D-E231-3E53-F759-A5341F07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02" y="2158082"/>
            <a:ext cx="1300596" cy="13352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0F8703-B36A-EEC5-04E0-0322887435FB}"/>
              </a:ext>
            </a:extLst>
          </p:cNvPr>
          <p:cNvSpPr txBox="1"/>
          <p:nvPr/>
        </p:nvSpPr>
        <p:spPr>
          <a:xfrm>
            <a:off x="3437298" y="3560780"/>
            <a:ext cx="2134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/>
              <a:t>H/W </a:t>
            </a:r>
            <a:r>
              <a:rPr lang="ko-KR" altLang="en-US" b="1"/>
              <a:t>개발 단계</a:t>
            </a:r>
            <a:endParaRPr lang="ko-KR"/>
          </a:p>
        </p:txBody>
      </p:sp>
      <p:pic>
        <p:nvPicPr>
          <p:cNvPr id="31" name="그림 30" descr="블랙, 어둠이(가) 표시된 사진&#10;&#10;자동 생성된 설명">
            <a:extLst>
              <a:ext uri="{FF2B5EF4-FFF2-40B4-BE49-F238E27FC236}">
                <a16:creationId xmlns:a16="http://schemas.microsoft.com/office/drawing/2014/main" id="{C7F575AE-BDEE-8C96-1DDC-744B78536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606" y="2227354"/>
            <a:ext cx="1239983" cy="1205346"/>
          </a:xfrm>
          <a:prstGeom prst="rect">
            <a:avLst/>
          </a:prstGeom>
        </p:spPr>
      </p:pic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E36982C1-0218-033A-31A3-7888966AEF1D}"/>
              </a:ext>
            </a:extLst>
          </p:cNvPr>
          <p:cNvSpPr/>
          <p:nvPr/>
        </p:nvSpPr>
        <p:spPr>
          <a:xfrm>
            <a:off x="3049798" y="4177843"/>
            <a:ext cx="122490" cy="71624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E7942978-8503-EF9E-8100-6D7BD3082F34}"/>
              </a:ext>
            </a:extLst>
          </p:cNvPr>
          <p:cNvSpPr/>
          <p:nvPr/>
        </p:nvSpPr>
        <p:spPr>
          <a:xfrm>
            <a:off x="6772085" y="4177843"/>
            <a:ext cx="121546" cy="1938992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48025C-3C90-A7F7-00F2-ED3B4471EAE4}"/>
              </a:ext>
            </a:extLst>
          </p:cNvPr>
          <p:cNvSpPr txBox="1"/>
          <p:nvPr/>
        </p:nvSpPr>
        <p:spPr>
          <a:xfrm>
            <a:off x="3171345" y="4178391"/>
            <a:ext cx="31318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sz="1400">
                <a:ea typeface="+mn-lt"/>
                <a:cs typeface="+mn-lt"/>
              </a:rPr>
              <a:t>시스템 </a:t>
            </a:r>
            <a:r>
              <a:rPr lang="ko-KR" sz="1400" err="1">
                <a:ea typeface="+mn-lt"/>
                <a:cs typeface="+mn-lt"/>
              </a:rPr>
              <a:t>H</a:t>
            </a:r>
            <a:r>
              <a:rPr lang="ko-KR" sz="1400">
                <a:ea typeface="+mn-lt"/>
                <a:cs typeface="+mn-lt"/>
              </a:rPr>
              <a:t>/</a:t>
            </a:r>
            <a:r>
              <a:rPr lang="ko-KR" sz="1400" err="1">
                <a:ea typeface="+mn-lt"/>
                <a:cs typeface="+mn-lt"/>
              </a:rPr>
              <a:t>W의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ko-KR" sz="1400" b="1">
                <a:ea typeface="+mn-lt"/>
                <a:cs typeface="+mn-lt"/>
              </a:rPr>
              <a:t>설계도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ko-KR" altLang="en-US" sz="1400">
                <a:ea typeface="+mn-lt"/>
                <a:cs typeface="+mn-lt"/>
              </a:rPr>
              <a:t>제작</a:t>
            </a:r>
            <a:endParaRPr lang="ko-KR" altLang="en-US" sz="1400">
              <a:ea typeface="맑은 고딕"/>
            </a:endParaRPr>
          </a:p>
          <a:p>
            <a:pPr marL="342900" indent="-342900">
              <a:buAutoNum type="arabicPeriod"/>
            </a:pPr>
            <a:endParaRPr lang="ko-KR" altLang="en-US" sz="140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ea typeface="맑은 고딕"/>
              </a:rPr>
              <a:t>팀의 </a:t>
            </a:r>
            <a:r>
              <a:rPr lang="ko-KR" altLang="en-US" sz="1400" b="1">
                <a:ea typeface="맑은 고딕"/>
              </a:rPr>
              <a:t>예산 관리</a:t>
            </a:r>
            <a:r>
              <a:rPr lang="ko-KR" altLang="en-US" sz="1400">
                <a:ea typeface="맑은 고딕"/>
              </a:rPr>
              <a:t> 및 </a:t>
            </a:r>
            <a:r>
              <a:rPr lang="ko-KR" altLang="en-US" sz="1400" b="1">
                <a:ea typeface="맑은 고딕"/>
              </a:rPr>
              <a:t>행정 처리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679ED-79D0-4F62-F8FC-2E7A412066EA}"/>
              </a:ext>
            </a:extLst>
          </p:cNvPr>
          <p:cNvSpPr txBox="1"/>
          <p:nvPr/>
        </p:nvSpPr>
        <p:spPr>
          <a:xfrm>
            <a:off x="6893631" y="4178391"/>
            <a:ext cx="323950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sz="1200" dirty="0">
                <a:ea typeface="+mn-lt"/>
                <a:cs typeface="+mn-lt"/>
              </a:rPr>
              <a:t>원단 이미지 촬영 </a:t>
            </a:r>
            <a:r>
              <a:rPr lang="ko-KR" sz="1200" b="1" dirty="0">
                <a:ea typeface="+mn-lt"/>
                <a:cs typeface="+mn-lt"/>
              </a:rPr>
              <a:t>자동화 프로그램</a:t>
            </a:r>
            <a:r>
              <a:rPr lang="ko-KR" sz="1200" dirty="0">
                <a:ea typeface="+mn-lt"/>
                <a:cs typeface="+mn-lt"/>
              </a:rPr>
              <a:t> 개발</a:t>
            </a:r>
            <a:br>
              <a:rPr lang="en-US" altLang="ko-KR" sz="1200" dirty="0">
                <a:ea typeface="+mn-lt"/>
                <a:cs typeface="+mn-lt"/>
              </a:rPr>
            </a:br>
            <a:endParaRPr lang="ko-KR" sz="12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200" dirty="0" err="1">
                <a:ea typeface="+mn-lt"/>
                <a:cs typeface="+mn-lt"/>
              </a:rPr>
              <a:t>크롤링을</a:t>
            </a:r>
            <a:r>
              <a:rPr lang="ko-KR" sz="1200" dirty="0">
                <a:ea typeface="+mn-lt"/>
                <a:cs typeface="+mn-lt"/>
              </a:rPr>
              <a:t> 통한 </a:t>
            </a:r>
            <a:r>
              <a:rPr lang="ko-KR" sz="1200" dirty="0" err="1">
                <a:ea typeface="+mn-lt"/>
                <a:cs typeface="+mn-lt"/>
              </a:rPr>
              <a:t>팬톤</a:t>
            </a:r>
            <a:r>
              <a:rPr lang="ko-KR" sz="1200" dirty="0">
                <a:ea typeface="+mn-lt"/>
                <a:cs typeface="+mn-lt"/>
              </a:rPr>
              <a:t> 원단 이미지 </a:t>
            </a:r>
            <a:r>
              <a:rPr lang="ko-KR" sz="1200" b="1" dirty="0">
                <a:ea typeface="+mn-lt"/>
                <a:cs typeface="+mn-lt"/>
              </a:rPr>
              <a:t>데이터의 색상 </a:t>
            </a:r>
            <a:r>
              <a:rPr lang="ko-KR" sz="1200" b="1" dirty="0" err="1">
                <a:ea typeface="+mn-lt"/>
                <a:cs typeface="+mn-lt"/>
              </a:rPr>
              <a:t>Label</a:t>
            </a:r>
            <a:r>
              <a:rPr lang="ko-KR" sz="1200" dirty="0">
                <a:ea typeface="+mn-lt"/>
                <a:cs typeface="+mn-lt"/>
              </a:rPr>
              <a:t> 확보</a:t>
            </a:r>
            <a:br>
              <a:rPr lang="en-US" altLang="ko-KR" sz="1200" dirty="0">
                <a:ea typeface="+mn-lt"/>
                <a:cs typeface="+mn-lt"/>
              </a:rPr>
            </a:br>
            <a:endParaRPr lang="ko-KR" sz="12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200" dirty="0">
                <a:ea typeface="+mn-lt"/>
                <a:cs typeface="+mn-lt"/>
              </a:rPr>
              <a:t>시스템 정확도 측정을 위한 </a:t>
            </a:r>
            <a:r>
              <a:rPr lang="ko-KR" sz="1200" b="1" dirty="0">
                <a:ea typeface="+mn-lt"/>
                <a:cs typeface="+mn-lt"/>
              </a:rPr>
              <a:t>원단 테스트 데이터의 색상 기준</a:t>
            </a:r>
            <a:r>
              <a:rPr lang="ko-KR" sz="1200" dirty="0">
                <a:ea typeface="+mn-lt"/>
                <a:cs typeface="+mn-lt"/>
              </a:rPr>
              <a:t> 연구</a:t>
            </a:r>
            <a:r>
              <a:rPr lang="en-US" altLang="ko-KR" sz="1200" dirty="0">
                <a:ea typeface="+mn-lt"/>
                <a:cs typeface="+mn-lt"/>
              </a:rPr>
              <a:t> </a:t>
            </a:r>
            <a:r>
              <a:rPr lang="ko-KR" sz="800" dirty="0">
                <a:ea typeface="+mn-lt"/>
                <a:cs typeface="+mn-lt"/>
              </a:rPr>
              <a:t>(배치 선형 계획법)</a:t>
            </a:r>
            <a:br>
              <a:rPr lang="en-US" altLang="ko-KR" sz="1200" dirty="0">
                <a:ea typeface="+mn-lt"/>
                <a:cs typeface="+mn-lt"/>
              </a:rPr>
            </a:br>
            <a:endParaRPr lang="ko-KR" sz="12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1200" dirty="0">
                <a:ea typeface="+mn-lt"/>
                <a:cs typeface="+mn-lt"/>
              </a:rPr>
              <a:t>CIELAB2000</a:t>
            </a:r>
            <a:r>
              <a:rPr lang="ko-KR" altLang="en-US" sz="1200" dirty="0">
                <a:ea typeface="+mn-lt"/>
                <a:cs typeface="+mn-lt"/>
              </a:rPr>
              <a:t> 색 공간을 기반으로 한 원단 이미지의 </a:t>
            </a:r>
            <a:r>
              <a:rPr lang="ko-KR" altLang="en-US" sz="1200" b="1" dirty="0">
                <a:ea typeface="+mn-lt"/>
                <a:cs typeface="+mn-lt"/>
              </a:rPr>
              <a:t>색조 보정 알고리즘</a:t>
            </a:r>
            <a:r>
              <a:rPr lang="ko-KR" altLang="en-US" sz="1200" dirty="0">
                <a:ea typeface="+mn-lt"/>
                <a:cs typeface="+mn-lt"/>
              </a:rPr>
              <a:t>을 개발</a:t>
            </a:r>
            <a:endParaRPr lang="ko-KR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8764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03F187-B59B-FEBC-05A1-539B58D424E5}"/>
              </a:ext>
            </a:extLst>
          </p:cNvPr>
          <p:cNvGrpSpPr/>
          <p:nvPr/>
        </p:nvGrpSpPr>
        <p:grpSpPr>
          <a:xfrm>
            <a:off x="0" y="-423"/>
            <a:ext cx="12192000" cy="6858000"/>
            <a:chOff x="0" y="0"/>
            <a:chExt cx="12192000" cy="6858000"/>
          </a:xfrm>
        </p:grpSpPr>
        <p:sp>
          <p:nvSpPr>
            <p:cNvPr id="3" name="Shape 0">
              <a:extLst>
                <a:ext uri="{FF2B5EF4-FFF2-40B4-BE49-F238E27FC236}">
                  <a16:creationId xmlns:a16="http://schemas.microsoft.com/office/drawing/2014/main" id="{74A133DA-A893-CA71-BC93-946577302F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BE98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5" name="Shape 1">
              <a:extLst>
                <a:ext uri="{FF2B5EF4-FFF2-40B4-BE49-F238E27FC236}">
                  <a16:creationId xmlns:a16="http://schemas.microsoft.com/office/drawing/2014/main" id="{4FBFD4C5-8157-10EC-4A78-AB84167F5EC6}"/>
                </a:ext>
              </a:extLst>
            </p:cNvPr>
            <p:cNvSpPr/>
            <p:nvPr/>
          </p:nvSpPr>
          <p:spPr>
            <a:xfrm>
              <a:off x="149258" y="94268"/>
              <a:ext cx="11893484" cy="666946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</p:grp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14452-4B1E-BF30-F9B3-5B2ACCA65C54}"/>
              </a:ext>
            </a:extLst>
          </p:cNvPr>
          <p:cNvSpPr txBox="1"/>
          <p:nvPr/>
        </p:nvSpPr>
        <p:spPr>
          <a:xfrm>
            <a:off x="5542579" y="818985"/>
            <a:ext cx="11044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err="1">
                <a:ea typeface="맑은 고딕"/>
              </a:rPr>
              <a:t>고명훈</a:t>
            </a:r>
            <a:endParaRPr lang="ko-KR" altLang="en-US" sz="2400" b="1">
              <a:ea typeface="맑은 고딕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58017C-0224-2399-F611-EFEF1C01514C}"/>
              </a:ext>
            </a:extLst>
          </p:cNvPr>
          <p:cNvGrpSpPr/>
          <p:nvPr/>
        </p:nvGrpSpPr>
        <p:grpSpPr>
          <a:xfrm>
            <a:off x="6048955" y="1891335"/>
            <a:ext cx="4330620" cy="2076616"/>
            <a:chOff x="4069528" y="2569069"/>
            <a:chExt cx="4024021" cy="2002811"/>
          </a:xfrm>
        </p:grpSpPr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8CC3720F-6168-FCD2-A199-006E87634A51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FC44BA-7A92-64D6-D272-F06304E25061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ADD4F6-82E1-833A-6865-5A1CF56D0A5A}"/>
              </a:ext>
            </a:extLst>
          </p:cNvPr>
          <p:cNvSpPr txBox="1"/>
          <p:nvPr/>
        </p:nvSpPr>
        <p:spPr>
          <a:xfrm>
            <a:off x="7550605" y="3566740"/>
            <a:ext cx="17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S/W </a:t>
            </a:r>
            <a:r>
              <a:rPr lang="ko-KR" altLang="en-US" b="1"/>
              <a:t>개발 단계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3FC06F6-B002-5A38-D3CF-EA72CCAF742F}"/>
              </a:ext>
            </a:extLst>
          </p:cNvPr>
          <p:cNvGrpSpPr/>
          <p:nvPr/>
        </p:nvGrpSpPr>
        <p:grpSpPr>
          <a:xfrm>
            <a:off x="2232862" y="1894550"/>
            <a:ext cx="4535547" cy="2073198"/>
            <a:chOff x="549697" y="1792137"/>
            <a:chExt cx="4535547" cy="207319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4B1B0BE-FA28-F539-94E0-6F0307BF0E59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919088EE-670C-4C17-ECE6-23C8EED6F495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D8F089BC-5CC1-F0F5-A6E5-CF94808B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02" y="2158082"/>
            <a:ext cx="1300596" cy="13352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98A5FE-304B-057A-403F-7DA128DA89F4}"/>
              </a:ext>
            </a:extLst>
          </p:cNvPr>
          <p:cNvSpPr txBox="1"/>
          <p:nvPr/>
        </p:nvSpPr>
        <p:spPr>
          <a:xfrm>
            <a:off x="3437298" y="3560780"/>
            <a:ext cx="2134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/>
              <a:t>H/W </a:t>
            </a:r>
            <a:r>
              <a:rPr lang="ko-KR" altLang="en-US" b="1"/>
              <a:t>개발 단계</a:t>
            </a:r>
            <a:endParaRPr lang="ko-KR"/>
          </a:p>
        </p:txBody>
      </p:sp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2645C17F-A822-D5F9-84B1-232A14DC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606" y="2227354"/>
            <a:ext cx="1239983" cy="1205346"/>
          </a:xfrm>
          <a:prstGeom prst="rect">
            <a:avLst/>
          </a:prstGeom>
        </p:spPr>
      </p:pic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70C3490A-2F6E-0DED-1E43-41FEE163CD0A}"/>
              </a:ext>
            </a:extLst>
          </p:cNvPr>
          <p:cNvSpPr/>
          <p:nvPr/>
        </p:nvSpPr>
        <p:spPr>
          <a:xfrm>
            <a:off x="3049798" y="4177843"/>
            <a:ext cx="94889" cy="1153020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51F36B7E-F87A-621E-109D-760DE00577AD}"/>
              </a:ext>
            </a:extLst>
          </p:cNvPr>
          <p:cNvSpPr/>
          <p:nvPr/>
        </p:nvSpPr>
        <p:spPr>
          <a:xfrm>
            <a:off x="6772085" y="4177843"/>
            <a:ext cx="117008" cy="224652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F7ED52-73AB-4CA3-D8FB-820AA6ADE45E}"/>
              </a:ext>
            </a:extLst>
          </p:cNvPr>
          <p:cNvSpPr txBox="1"/>
          <p:nvPr/>
        </p:nvSpPr>
        <p:spPr>
          <a:xfrm>
            <a:off x="3143935" y="4178391"/>
            <a:ext cx="337381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err="1">
                <a:ea typeface="+mn-lt"/>
                <a:cs typeface="+mn-lt"/>
              </a:rPr>
              <a:t>라즈베리파이</a:t>
            </a:r>
            <a:r>
              <a:rPr lang="ko-KR" altLang="en-US" sz="1400">
                <a:ea typeface="+mn-lt"/>
                <a:cs typeface="+mn-lt"/>
              </a:rPr>
              <a:t> 원격 </a:t>
            </a:r>
            <a:r>
              <a:rPr lang="ko-KR" altLang="en-US" sz="1400" b="1">
                <a:ea typeface="+mn-lt"/>
                <a:cs typeface="+mn-lt"/>
              </a:rPr>
              <a:t>개발 환경 </a:t>
            </a:r>
            <a:r>
              <a:rPr lang="ko-KR" sz="1400" b="1">
                <a:ea typeface="+mn-lt"/>
                <a:cs typeface="+mn-lt"/>
              </a:rPr>
              <a:t>세팅</a:t>
            </a:r>
            <a:endParaRPr lang="ko-KR" altLang="en-US" sz="1400" b="1">
              <a:ea typeface="맑은 고딕"/>
            </a:endParaRPr>
          </a:p>
          <a:p>
            <a:pPr marL="342900" indent="-342900">
              <a:buAutoNum type="arabicPeriod"/>
            </a:pPr>
            <a:endParaRPr lang="ko-KR" altLang="en-US" sz="1400" b="1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400">
                <a:ea typeface="+mn-lt"/>
                <a:cs typeface="+mn-lt"/>
              </a:rPr>
              <a:t>카메라 모듈과 렌즈, 센서 등 </a:t>
            </a:r>
            <a:r>
              <a:rPr lang="ko-KR" sz="1400" b="1" err="1">
                <a:ea typeface="+mn-lt"/>
                <a:cs typeface="+mn-lt"/>
              </a:rPr>
              <a:t>H</a:t>
            </a:r>
            <a:r>
              <a:rPr lang="ko-KR" sz="1400" b="1">
                <a:ea typeface="+mn-lt"/>
                <a:cs typeface="+mn-lt"/>
              </a:rPr>
              <a:t>/</a:t>
            </a:r>
            <a:r>
              <a:rPr lang="ko-KR" sz="1400" b="1" err="1">
                <a:ea typeface="+mn-lt"/>
                <a:cs typeface="+mn-lt"/>
              </a:rPr>
              <a:t>W</a:t>
            </a:r>
            <a:r>
              <a:rPr lang="ko-KR" sz="1400" b="1">
                <a:ea typeface="+mn-lt"/>
                <a:cs typeface="+mn-lt"/>
              </a:rPr>
              <a:t> 부품의 호환 여부를 체크</a:t>
            </a:r>
            <a:r>
              <a:rPr lang="ko-KR" sz="1400">
                <a:ea typeface="+mn-lt"/>
                <a:cs typeface="+mn-lt"/>
              </a:rPr>
              <a:t>하고 </a:t>
            </a:r>
            <a:r>
              <a:rPr lang="ko-KR" sz="1400" b="1">
                <a:ea typeface="+mn-lt"/>
                <a:cs typeface="+mn-lt"/>
              </a:rPr>
              <a:t>적합성을 판단</a:t>
            </a:r>
            <a:r>
              <a:rPr lang="ko-KR" sz="1400">
                <a:ea typeface="+mn-lt"/>
                <a:cs typeface="+mn-lt"/>
              </a:rPr>
              <a:t>하는 기준을 조사 및 제시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AE5D2E-EB01-A513-BC93-26CB1F41C7CF}"/>
              </a:ext>
            </a:extLst>
          </p:cNvPr>
          <p:cNvSpPr txBox="1"/>
          <p:nvPr/>
        </p:nvSpPr>
        <p:spPr>
          <a:xfrm>
            <a:off x="6893632" y="4178391"/>
            <a:ext cx="3173560" cy="22929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sz="1300" dirty="0">
                <a:ea typeface="+mn-lt"/>
                <a:cs typeface="+mn-lt"/>
              </a:rPr>
              <a:t>다색상 원단의 </a:t>
            </a:r>
            <a:r>
              <a:rPr lang="ko-KR" altLang="en-US" sz="1300" dirty="0">
                <a:ea typeface="+mn-lt"/>
                <a:cs typeface="+mn-lt"/>
              </a:rPr>
              <a:t>대표 색상</a:t>
            </a:r>
            <a:r>
              <a:rPr lang="ko-KR" sz="1300" dirty="0">
                <a:ea typeface="+mn-lt"/>
                <a:cs typeface="+mn-lt"/>
              </a:rPr>
              <a:t> 군집을 분류하기 위한 </a:t>
            </a:r>
            <a:r>
              <a:rPr lang="ko-KR" sz="1300" b="1" dirty="0">
                <a:ea typeface="+mn-lt"/>
                <a:cs typeface="+mn-lt"/>
              </a:rPr>
              <a:t>클러스터링 알고리즘</a:t>
            </a:r>
            <a:r>
              <a:rPr lang="ko-KR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연구</a:t>
            </a:r>
            <a:br>
              <a:rPr lang="en-US" altLang="ko-KR" sz="1300" dirty="0">
                <a:ea typeface="+mn-lt"/>
                <a:cs typeface="+mn-lt"/>
              </a:rPr>
            </a:br>
            <a:endParaRPr lang="ko-KR" altLang="en-US" sz="1300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300" dirty="0" err="1">
                <a:ea typeface="+mn-lt"/>
                <a:cs typeface="+mn-lt"/>
              </a:rPr>
              <a:t>라즈베리파이에서</a:t>
            </a:r>
            <a:r>
              <a:rPr lang="ko-KR" altLang="en-US" sz="1300" dirty="0">
                <a:ea typeface="+mn-lt"/>
                <a:cs typeface="+mn-lt"/>
              </a:rPr>
              <a:t> </a:t>
            </a:r>
            <a:r>
              <a:rPr lang="ko-KR" altLang="en-US" sz="1300" b="1" dirty="0">
                <a:ea typeface="+mn-lt"/>
                <a:cs typeface="+mn-lt"/>
              </a:rPr>
              <a:t>클러스터링 알고리즘 동작의 최적화</a:t>
            </a:r>
            <a:r>
              <a:rPr lang="ko-KR" altLang="en-US" sz="1300" dirty="0">
                <a:ea typeface="+mn-lt"/>
                <a:cs typeface="+mn-lt"/>
              </a:rPr>
              <a:t>를 위해 다양한 실험을 진행하며 알고리즘을 개선</a:t>
            </a:r>
            <a:br>
              <a:rPr lang="en-US" altLang="ko-KR" sz="1300" dirty="0">
                <a:ea typeface="+mn-lt"/>
                <a:cs typeface="+mn-lt"/>
              </a:rPr>
            </a:br>
            <a:endParaRPr lang="ko-KR" altLang="en-US" sz="13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300" dirty="0">
                <a:ea typeface="+mn-lt"/>
                <a:cs typeface="+mn-lt"/>
              </a:rPr>
              <a:t>CNN 모델을 조사, 연구하며 분류한 </a:t>
            </a:r>
            <a:r>
              <a:rPr lang="ko-KR" sz="1300" b="1" dirty="0">
                <a:ea typeface="+mn-lt"/>
                <a:cs typeface="+mn-lt"/>
              </a:rPr>
              <a:t>이미지의 </a:t>
            </a:r>
            <a:r>
              <a:rPr lang="ko-KR" sz="1300" b="1" dirty="0" err="1">
                <a:ea typeface="+mn-lt"/>
                <a:cs typeface="+mn-lt"/>
              </a:rPr>
              <a:t>색상값을</a:t>
            </a:r>
            <a:r>
              <a:rPr lang="ko-KR" sz="1300" b="1" dirty="0">
                <a:ea typeface="+mn-lt"/>
                <a:cs typeface="+mn-lt"/>
              </a:rPr>
              <a:t> 추론 알고리즘</a:t>
            </a:r>
            <a:r>
              <a:rPr lang="ko-KR" sz="1300" dirty="0">
                <a:ea typeface="+mn-lt"/>
                <a:cs typeface="+mn-lt"/>
              </a:rPr>
              <a:t>을 개발</a:t>
            </a:r>
            <a:endParaRPr lang="ko-KR" altLang="en-US" sz="1300" dirty="0">
              <a:ea typeface="+mn-lt"/>
              <a:cs typeface="+mn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D69CAC-C67C-FC9C-C518-BDEC5F4735A5}"/>
              </a:ext>
            </a:extLst>
          </p:cNvPr>
          <p:cNvGrpSpPr/>
          <p:nvPr/>
        </p:nvGrpSpPr>
        <p:grpSpPr>
          <a:xfrm>
            <a:off x="605589" y="607854"/>
            <a:ext cx="2120025" cy="681037"/>
            <a:chOff x="605589" y="607854"/>
            <a:chExt cx="2120025" cy="68103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1A0BD10-AC9E-7321-B752-422FA0FF3DB9}"/>
                </a:ext>
              </a:extLst>
            </p:cNvPr>
            <p:cNvSpPr/>
            <p:nvPr/>
          </p:nvSpPr>
          <p:spPr>
            <a:xfrm>
              <a:off x="654274" y="652629"/>
              <a:ext cx="2071340" cy="6193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347EB062-5508-D89C-C587-8E1D3404F3CC}"/>
                </a:ext>
              </a:extLst>
            </p:cNvPr>
            <p:cNvSpPr txBox="1">
              <a:spLocks/>
            </p:cNvSpPr>
            <p:nvPr/>
          </p:nvSpPr>
          <p:spPr>
            <a:xfrm>
              <a:off x="605589" y="607854"/>
              <a:ext cx="2120025" cy="6810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2000" b="1">
                  <a:ea typeface="맑은 고딕"/>
                </a:rPr>
                <a:t>개인 기여도</a:t>
              </a:r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398114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03F187-B59B-FEBC-05A1-539B58D424E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Shape 0">
              <a:extLst>
                <a:ext uri="{FF2B5EF4-FFF2-40B4-BE49-F238E27FC236}">
                  <a16:creationId xmlns:a16="http://schemas.microsoft.com/office/drawing/2014/main" id="{74A133DA-A893-CA71-BC93-946577302F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BE98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5" name="Shape 1">
              <a:extLst>
                <a:ext uri="{FF2B5EF4-FFF2-40B4-BE49-F238E27FC236}">
                  <a16:creationId xmlns:a16="http://schemas.microsoft.com/office/drawing/2014/main" id="{4FBFD4C5-8157-10EC-4A78-AB84167F5EC6}"/>
                </a:ext>
              </a:extLst>
            </p:cNvPr>
            <p:cNvSpPr/>
            <p:nvPr/>
          </p:nvSpPr>
          <p:spPr>
            <a:xfrm>
              <a:off x="149258" y="94268"/>
              <a:ext cx="11893484" cy="666946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</p:grp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53D19A47-5A81-3818-4236-2EC73BFBB40E}"/>
              </a:ext>
            </a:extLst>
          </p:cNvPr>
          <p:cNvGrpSpPr/>
          <p:nvPr/>
        </p:nvGrpSpPr>
        <p:grpSpPr>
          <a:xfrm>
            <a:off x="6048955" y="1891335"/>
            <a:ext cx="4330620" cy="2076616"/>
            <a:chOff x="4069528" y="2569069"/>
            <a:chExt cx="4024021" cy="2002811"/>
          </a:xfrm>
        </p:grpSpPr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21860D53-9298-B4D8-EA6A-792338182A56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B3121FC-88BD-1798-15CF-BC23E9B37AA8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8F09ED-6D75-1B90-7978-4100286CCB3E}"/>
              </a:ext>
            </a:extLst>
          </p:cNvPr>
          <p:cNvSpPr txBox="1"/>
          <p:nvPr/>
        </p:nvSpPr>
        <p:spPr>
          <a:xfrm>
            <a:off x="7550605" y="3566740"/>
            <a:ext cx="17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S/W </a:t>
            </a:r>
            <a:r>
              <a:rPr lang="ko-KR" altLang="en-US" b="1"/>
              <a:t>개발 단계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A57E192-0F64-4D66-9A4E-D9F63F9868A9}"/>
              </a:ext>
            </a:extLst>
          </p:cNvPr>
          <p:cNvGrpSpPr/>
          <p:nvPr/>
        </p:nvGrpSpPr>
        <p:grpSpPr>
          <a:xfrm>
            <a:off x="2232862" y="1894550"/>
            <a:ext cx="4535547" cy="2073198"/>
            <a:chOff x="549697" y="1792137"/>
            <a:chExt cx="4535547" cy="207319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013B89B-4165-1CBF-AADA-E739BD4938B7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B6DFA613-17FD-9313-C628-E570C8F32ECF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 descr="블랙, 어둠이(가) 표시된 사진&#10;&#10;자동 생성된 설명">
            <a:extLst>
              <a:ext uri="{FF2B5EF4-FFF2-40B4-BE49-F238E27FC236}">
                <a16:creationId xmlns:a16="http://schemas.microsoft.com/office/drawing/2014/main" id="{31640775-9DF9-FE20-4780-D9C2157E4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02" y="2158082"/>
            <a:ext cx="1300596" cy="1335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EF8C7-ABB3-B9A3-36A4-741267E0427F}"/>
              </a:ext>
            </a:extLst>
          </p:cNvPr>
          <p:cNvSpPr txBox="1"/>
          <p:nvPr/>
        </p:nvSpPr>
        <p:spPr>
          <a:xfrm>
            <a:off x="3437298" y="3560780"/>
            <a:ext cx="2134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/>
              <a:t>H/W </a:t>
            </a:r>
            <a:r>
              <a:rPr lang="ko-KR" altLang="en-US" b="1"/>
              <a:t>개발 단계</a:t>
            </a:r>
            <a:endParaRPr lang="ko-KR"/>
          </a:p>
        </p:txBody>
      </p:sp>
      <p:pic>
        <p:nvPicPr>
          <p:cNvPr id="45" name="그림 44" descr="블랙, 어둠이(가) 표시된 사진&#10;&#10;자동 생성된 설명">
            <a:extLst>
              <a:ext uri="{FF2B5EF4-FFF2-40B4-BE49-F238E27FC236}">
                <a16:creationId xmlns:a16="http://schemas.microsoft.com/office/drawing/2014/main" id="{72DD5D1F-8CA2-372D-1EEC-7AE4E7B1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606" y="2227354"/>
            <a:ext cx="1239983" cy="1205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14452-4B1E-BF30-F9B3-5B2ACCA65C54}"/>
              </a:ext>
            </a:extLst>
          </p:cNvPr>
          <p:cNvSpPr txBox="1"/>
          <p:nvPr/>
        </p:nvSpPr>
        <p:spPr>
          <a:xfrm>
            <a:off x="5542579" y="818985"/>
            <a:ext cx="11044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>
                <a:ea typeface="맑은 고딕"/>
              </a:rPr>
              <a:t>김성웅</a:t>
            </a:r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AA749C6F-6E4B-974E-AE98-06EE148F7FD4}"/>
              </a:ext>
            </a:extLst>
          </p:cNvPr>
          <p:cNvSpPr/>
          <p:nvPr/>
        </p:nvSpPr>
        <p:spPr>
          <a:xfrm>
            <a:off x="3049798" y="4177843"/>
            <a:ext cx="117008" cy="11994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2BFEBDD5-D147-ADE1-DAEF-3B2B1CD7FFC7}"/>
              </a:ext>
            </a:extLst>
          </p:cNvPr>
          <p:cNvSpPr/>
          <p:nvPr/>
        </p:nvSpPr>
        <p:spPr>
          <a:xfrm>
            <a:off x="6772085" y="4177843"/>
            <a:ext cx="94137" cy="224676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FF3C3-A87F-7836-FDC9-9DCB3CEF7FFD}"/>
              </a:ext>
            </a:extLst>
          </p:cNvPr>
          <p:cNvSpPr txBox="1"/>
          <p:nvPr/>
        </p:nvSpPr>
        <p:spPr>
          <a:xfrm>
            <a:off x="3167998" y="4178391"/>
            <a:ext cx="32535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sz="1400" err="1">
                <a:ea typeface="+mn-lt"/>
                <a:cs typeface="+mn-lt"/>
              </a:rPr>
              <a:t>라즈베리파이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ko-KR" sz="1400" b="1">
                <a:ea typeface="+mn-lt"/>
                <a:cs typeface="+mn-lt"/>
              </a:rPr>
              <a:t>초기 하드웨어 세팅</a:t>
            </a:r>
            <a:endParaRPr lang="ko-KR" altLang="en-US" sz="1400" b="1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400" b="1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400">
                <a:ea typeface="+mn-lt"/>
                <a:cs typeface="+mn-lt"/>
              </a:rPr>
              <a:t>카메라</a:t>
            </a:r>
            <a:r>
              <a:rPr lang="ko-KR" sz="1400" b="1">
                <a:ea typeface="+mn-lt"/>
                <a:cs typeface="+mn-lt"/>
              </a:rPr>
              <a:t> </a:t>
            </a:r>
            <a:r>
              <a:rPr lang="ko-KR" altLang="en-US" sz="1400" b="1">
                <a:ea typeface="+mn-lt"/>
                <a:cs typeface="+mn-lt"/>
              </a:rPr>
              <a:t>촬영 라이브러리 분석</a:t>
            </a:r>
            <a:r>
              <a:rPr lang="ko-KR" altLang="en-US" sz="1400">
                <a:ea typeface="+mn-lt"/>
                <a:cs typeface="+mn-lt"/>
              </a:rPr>
              <a:t> 및 </a:t>
            </a:r>
            <a:r>
              <a:rPr lang="ko-KR" altLang="en-US" sz="1400" b="1">
                <a:ea typeface="+mn-lt"/>
                <a:cs typeface="+mn-lt"/>
              </a:rPr>
              <a:t>이미지 촬영 파라미터</a:t>
            </a:r>
            <a:r>
              <a:rPr lang="en-US" altLang="ko-KR" sz="1400">
                <a:ea typeface="+mn-lt"/>
                <a:cs typeface="+mn-lt"/>
              </a:rPr>
              <a:t>(</a:t>
            </a:r>
            <a:r>
              <a:rPr lang="ko-KR" altLang="en-US" sz="1400">
                <a:ea typeface="+mn-lt"/>
                <a:cs typeface="+mn-lt"/>
              </a:rPr>
              <a:t>해상도</a:t>
            </a:r>
            <a:r>
              <a:rPr lang="ko-KR" sz="1400">
                <a:ea typeface="+mn-lt"/>
                <a:cs typeface="+mn-lt"/>
              </a:rPr>
              <a:t>, </a:t>
            </a:r>
            <a:r>
              <a:rPr lang="ko-KR" altLang="en-US" sz="1400" err="1">
                <a:ea typeface="+mn-lt"/>
                <a:cs typeface="+mn-lt"/>
              </a:rPr>
              <a:t>플리커</a:t>
            </a:r>
            <a:r>
              <a:rPr lang="ko-KR" altLang="en-US" sz="1400">
                <a:ea typeface="+mn-lt"/>
                <a:cs typeface="+mn-lt"/>
              </a:rPr>
              <a:t> 프리</a:t>
            </a:r>
            <a:r>
              <a:rPr lang="en-US" altLang="ko-KR" sz="1400">
                <a:ea typeface="+mn-lt"/>
                <a:cs typeface="+mn-lt"/>
              </a:rPr>
              <a:t>)</a:t>
            </a:r>
            <a:r>
              <a:rPr lang="ko-KR" altLang="en-US" sz="1400" err="1">
                <a:ea typeface="+mn-lt"/>
                <a:cs typeface="+mn-lt"/>
              </a:rPr>
              <a:t>를</a:t>
            </a:r>
            <a:r>
              <a:rPr lang="ko-KR" altLang="en-US" sz="1400">
                <a:ea typeface="+mn-lt"/>
                <a:cs typeface="+mn-lt"/>
              </a:rPr>
              <a:t> 세팅</a:t>
            </a:r>
            <a:endParaRPr lang="ko-KR" sz="1400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38663-CB27-280C-5A71-BA8EF7475744}"/>
              </a:ext>
            </a:extLst>
          </p:cNvPr>
          <p:cNvSpPr txBox="1"/>
          <p:nvPr/>
        </p:nvSpPr>
        <p:spPr>
          <a:xfrm>
            <a:off x="6866222" y="4178391"/>
            <a:ext cx="317573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ea typeface="+mn-lt"/>
                <a:cs typeface="+mn-lt"/>
              </a:rPr>
              <a:t>대표</a:t>
            </a:r>
            <a:r>
              <a:rPr lang="ko-KR" altLang="en-US" sz="1400" b="1" dirty="0">
                <a:ea typeface="+mn-lt"/>
                <a:cs typeface="+mn-lt"/>
              </a:rPr>
              <a:t> 색상 군집 추출 알고리즘</a:t>
            </a:r>
            <a:r>
              <a:rPr lang="ko-KR" altLang="en-US" sz="1400" dirty="0">
                <a:ea typeface="+mn-lt"/>
                <a:cs typeface="+mn-lt"/>
              </a:rPr>
              <a:t>에 대한 연구를 진행</a:t>
            </a:r>
            <a:br>
              <a:rPr lang="en-US" altLang="ko-KR" sz="1400" dirty="0">
                <a:ea typeface="+mn-lt"/>
                <a:cs typeface="+mn-lt"/>
              </a:rPr>
            </a:br>
            <a:endParaRPr lang="ko-KR" altLang="en-US" sz="14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ea typeface="+mn-lt"/>
                <a:cs typeface="+mn-lt"/>
              </a:rPr>
              <a:t>생성된 </a:t>
            </a:r>
            <a:r>
              <a:rPr lang="ko-KR" sz="1400" dirty="0">
                <a:ea typeface="+mn-lt"/>
                <a:cs typeface="+mn-lt"/>
              </a:rPr>
              <a:t>데이터셋을 기반으로 클러스터링에서의 </a:t>
            </a:r>
            <a:r>
              <a:rPr lang="ko-KR" sz="1400" b="1" dirty="0">
                <a:ea typeface="+mn-lt"/>
                <a:cs typeface="+mn-lt"/>
              </a:rPr>
              <a:t>최적의 </a:t>
            </a:r>
            <a:r>
              <a:rPr lang="ko-KR" sz="1400" b="1" dirty="0" err="1">
                <a:ea typeface="+mn-lt"/>
                <a:cs typeface="+mn-lt"/>
              </a:rPr>
              <a:t>하이퍼</a:t>
            </a:r>
            <a:r>
              <a:rPr lang="ko-KR" sz="1400" b="1" dirty="0">
                <a:ea typeface="+mn-lt"/>
                <a:cs typeface="+mn-lt"/>
              </a:rPr>
              <a:t> 파라미터</a:t>
            </a:r>
            <a:r>
              <a:rPr lang="ko-KR" altLang="en-US" sz="1400" b="1" dirty="0">
                <a:ea typeface="+mn-lt"/>
                <a:cs typeface="+mn-lt"/>
              </a:rPr>
              <a:t> </a:t>
            </a:r>
            <a:r>
              <a:rPr lang="ko-KR" sz="1400" b="1" dirty="0">
                <a:ea typeface="+mn-lt"/>
                <a:cs typeface="+mn-lt"/>
              </a:rPr>
              <a:t>튜닝을 통한 성능 개선</a:t>
            </a:r>
            <a:br>
              <a:rPr lang="en-US" altLang="ko-KR" sz="1400" b="1" dirty="0">
                <a:ea typeface="+mn-lt"/>
                <a:cs typeface="+mn-lt"/>
              </a:rPr>
            </a:br>
            <a:endParaRPr lang="ko-KR" sz="1400" b="1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400" dirty="0">
                <a:ea typeface="+mn-lt"/>
                <a:cs typeface="+mn-lt"/>
              </a:rPr>
              <a:t>클러스터링으로 구분된 개별적인 색상 군집의 </a:t>
            </a:r>
            <a:r>
              <a:rPr lang="ko-KR" sz="1400" b="1" dirty="0">
                <a:ea typeface="+mn-lt"/>
                <a:cs typeface="+mn-lt"/>
              </a:rPr>
              <a:t>대표 색상 추론을 데이터 </a:t>
            </a:r>
            <a:r>
              <a:rPr lang="ko-KR" sz="1400" b="1" dirty="0" err="1">
                <a:ea typeface="+mn-lt"/>
                <a:cs typeface="+mn-lt"/>
              </a:rPr>
              <a:t>전처리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ea typeface="+mn-lt"/>
                <a:cs typeface="+mn-lt"/>
              </a:rPr>
              <a:t>알고리즘</a:t>
            </a:r>
            <a:r>
              <a:rPr lang="ko-KR" altLang="en-US" sz="1400" dirty="0">
                <a:ea typeface="+mn-lt"/>
                <a:cs typeface="+mn-lt"/>
              </a:rPr>
              <a:t>으로 </a:t>
            </a:r>
            <a:r>
              <a:rPr lang="ko-KR" sz="1400" dirty="0">
                <a:ea typeface="+mn-lt"/>
                <a:cs typeface="+mn-lt"/>
              </a:rPr>
              <a:t>개발</a:t>
            </a:r>
            <a:endParaRPr lang="ko-KR" altLang="en-US" sz="1400" dirty="0">
              <a:ea typeface="+mn-lt"/>
              <a:cs typeface="+mn-lt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1634F8-8488-C192-3276-A401DB914F29}"/>
              </a:ext>
            </a:extLst>
          </p:cNvPr>
          <p:cNvGrpSpPr/>
          <p:nvPr/>
        </p:nvGrpSpPr>
        <p:grpSpPr>
          <a:xfrm>
            <a:off x="605589" y="607854"/>
            <a:ext cx="2120025" cy="681037"/>
            <a:chOff x="605589" y="607854"/>
            <a:chExt cx="2120025" cy="68103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4483A8A-BB7E-C267-373E-F14EB691BFE4}"/>
                </a:ext>
              </a:extLst>
            </p:cNvPr>
            <p:cNvSpPr/>
            <p:nvPr/>
          </p:nvSpPr>
          <p:spPr>
            <a:xfrm>
              <a:off x="654274" y="652629"/>
              <a:ext cx="2071340" cy="6193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50084ADE-90D6-A48C-58AA-D8654F760373}"/>
                </a:ext>
              </a:extLst>
            </p:cNvPr>
            <p:cNvSpPr txBox="1">
              <a:spLocks/>
            </p:cNvSpPr>
            <p:nvPr/>
          </p:nvSpPr>
          <p:spPr>
            <a:xfrm>
              <a:off x="605589" y="607854"/>
              <a:ext cx="2120025" cy="6810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2000" b="1">
                  <a:ea typeface="맑은 고딕"/>
                </a:rPr>
                <a:t>개인 기여도</a:t>
              </a:r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1641395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25" name="그림 24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16F36A1E-6A3C-1DBA-63AD-C8481B7B0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1" y="538769"/>
            <a:ext cx="5777441" cy="5777441"/>
          </a:xfrm>
          <a:prstGeom prst="rect">
            <a:avLst/>
          </a:prstGeom>
        </p:spPr>
      </p:pic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CE91B58-BF0B-0B7A-D712-24CE9E6602E9}"/>
              </a:ext>
            </a:extLst>
          </p:cNvPr>
          <p:cNvSpPr/>
          <p:nvPr/>
        </p:nvSpPr>
        <p:spPr>
          <a:xfrm>
            <a:off x="4527549" y="539221"/>
            <a:ext cx="7122583" cy="5778500"/>
          </a:xfrm>
          <a:prstGeom prst="snip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5444827" y="3428437"/>
            <a:ext cx="4629150" cy="5786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 anchor="ctr"/>
          <a:lstStyle/>
          <a:p>
            <a:pPr algn="ctr">
              <a:lnSpc>
                <a:spcPts val="4556"/>
              </a:lnSpc>
            </a:pPr>
            <a:r>
              <a:rPr lang="ko-KR" altLang="en-US" sz="9600" b="1">
                <a:ln w="9525">
                  <a:solidFill>
                    <a:srgbClr val="BA6462"/>
                  </a:solidFill>
                  <a:prstDash val="solid"/>
                </a:ln>
                <a:solidFill>
                  <a:srgbClr val="FFBE98"/>
                </a:solidFill>
                <a:ea typeface="+mn-lt"/>
                <a:cs typeface="+mn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0497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3" name="Shape 1"/>
          <p:cNvSpPr/>
          <p:nvPr/>
        </p:nvSpPr>
        <p:spPr>
          <a:xfrm>
            <a:off x="149258" y="104459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4" name="Text 2"/>
          <p:cNvSpPr/>
          <p:nvPr/>
        </p:nvSpPr>
        <p:spPr>
          <a:xfrm>
            <a:off x="1698328" y="1661021"/>
            <a:ext cx="4629150" cy="578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3600" b="1" err="1">
                <a:ln w="9525">
                  <a:solidFill>
                    <a:srgbClr val="BA6462"/>
                  </a:solidFill>
                  <a:prstDash val="solid"/>
                </a:ln>
                <a:solidFill>
                  <a:srgbClr val="FFBE98"/>
                </a:solidFill>
                <a:ea typeface="+mn-lt"/>
                <a:cs typeface="+mn-lt"/>
              </a:rPr>
              <a:t>목차</a:t>
            </a:r>
            <a:endParaRPr lang="en-US" sz="3600" b="1">
              <a:ln w="9525">
                <a:solidFill>
                  <a:srgbClr val="BA6462"/>
                </a:solidFill>
                <a:prstDash val="solid"/>
              </a:ln>
              <a:solidFill>
                <a:srgbClr val="FFBE98"/>
              </a:solidFill>
              <a:ea typeface="+mn-lt"/>
              <a:cs typeface="+mn-lt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698328" y="2754611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4"/>
          <p:cNvSpPr/>
          <p:nvPr/>
        </p:nvSpPr>
        <p:spPr>
          <a:xfrm>
            <a:off x="1844676" y="2789337"/>
            <a:ext cx="12392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87"/>
          </a:p>
        </p:txBody>
      </p:sp>
      <p:sp>
        <p:nvSpPr>
          <p:cNvPr id="7" name="Text 5"/>
          <p:cNvSpPr/>
          <p:nvPr/>
        </p:nvSpPr>
        <p:spPr>
          <a:xfrm>
            <a:off x="2300089" y="281820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팀 </a:t>
            </a:r>
            <a:r>
              <a:rPr lang="en-US" sz="1822" b="1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소개</a:t>
            </a:r>
            <a:endParaRPr lang="en-US" sz="1822" b="1" dirty="0"/>
          </a:p>
        </p:txBody>
      </p:sp>
      <p:sp>
        <p:nvSpPr>
          <p:cNvPr id="9" name="Shape 7"/>
          <p:cNvSpPr/>
          <p:nvPr/>
        </p:nvSpPr>
        <p:spPr>
          <a:xfrm>
            <a:off x="6188571" y="2754611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Text 8"/>
          <p:cNvSpPr/>
          <p:nvPr/>
        </p:nvSpPr>
        <p:spPr>
          <a:xfrm>
            <a:off x="6311305" y="2789337"/>
            <a:ext cx="17115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87"/>
          </a:p>
        </p:txBody>
      </p:sp>
      <p:sp>
        <p:nvSpPr>
          <p:cNvPr id="11" name="Text 9"/>
          <p:cNvSpPr/>
          <p:nvPr/>
        </p:nvSpPr>
        <p:spPr>
          <a:xfrm>
            <a:off x="6790333" y="281820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ko-KR" altLang="en-US" sz="1822" b="1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아이디어</a:t>
            </a:r>
            <a:r>
              <a:rPr lang="en-US" altLang="ko-KR" sz="1822" b="1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altLang="ko-KR" sz="1822" b="1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소개</a:t>
            </a:r>
            <a:endParaRPr lang="en-US" altLang="ko-KR" sz="1822" b="1" dirty="0"/>
          </a:p>
        </p:txBody>
      </p:sp>
      <p:sp>
        <p:nvSpPr>
          <p:cNvPr id="13" name="Shape 11"/>
          <p:cNvSpPr/>
          <p:nvPr/>
        </p:nvSpPr>
        <p:spPr>
          <a:xfrm>
            <a:off x="1698328" y="4140696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Text 12"/>
          <p:cNvSpPr/>
          <p:nvPr/>
        </p:nvSpPr>
        <p:spPr>
          <a:xfrm>
            <a:off x="1821061" y="4175423"/>
            <a:ext cx="17115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87"/>
          </a:p>
        </p:txBody>
      </p:sp>
      <p:sp>
        <p:nvSpPr>
          <p:cNvPr id="15" name="Text 13"/>
          <p:cNvSpPr/>
          <p:nvPr/>
        </p:nvSpPr>
        <p:spPr>
          <a:xfrm>
            <a:off x="2300089" y="420429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진행</a:t>
            </a:r>
            <a:r>
              <a:rPr lang="en-US" sz="1822" b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822" b="1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상황</a:t>
            </a:r>
            <a:endParaRPr lang="en-US" sz="1822" b="1" err="1"/>
          </a:p>
        </p:txBody>
      </p:sp>
      <p:sp>
        <p:nvSpPr>
          <p:cNvPr id="17" name="Shape 15"/>
          <p:cNvSpPr/>
          <p:nvPr/>
        </p:nvSpPr>
        <p:spPr>
          <a:xfrm>
            <a:off x="6188571" y="4140696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8" name="Text 16"/>
          <p:cNvSpPr/>
          <p:nvPr/>
        </p:nvSpPr>
        <p:spPr>
          <a:xfrm>
            <a:off x="6315571" y="4175423"/>
            <a:ext cx="16252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87"/>
          </a:p>
        </p:txBody>
      </p:sp>
      <p:sp>
        <p:nvSpPr>
          <p:cNvPr id="19" name="Text 17"/>
          <p:cNvSpPr/>
          <p:nvPr/>
        </p:nvSpPr>
        <p:spPr>
          <a:xfrm>
            <a:off x="6790333" y="420429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개인</a:t>
            </a:r>
            <a:r>
              <a:rPr lang="en-US" sz="1822" b="1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822" b="1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업무</a:t>
            </a:r>
            <a:r>
              <a:rPr lang="en-US" sz="1822" b="1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822" b="1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소개</a:t>
            </a:r>
            <a:endParaRPr lang="en-US" sz="1822" b="1" dirty="0"/>
          </a:p>
        </p:txBody>
      </p:sp>
      <p:pic>
        <p:nvPicPr>
          <p:cNvPr id="25" name="그림 24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16F36A1E-6A3C-1DBA-63AD-C8481B7B0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948D938A-41D0-8677-63CE-233E5BB188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1E5C0A7F-35FD-644C-C13E-4AF4CFD63494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 lIns="91440" tIns="45720" rIns="91440" bIns="45720" anchor="t"/>
          <a:lstStyle/>
          <a:p>
            <a:endParaRPr lang="ko-KR" altLang="en-US" sz="1600" dirty="0">
              <a:ea typeface="맑은 고딕"/>
            </a:endParaRPr>
          </a:p>
        </p:txBody>
      </p:sp>
      <p:pic>
        <p:nvPicPr>
          <p:cNvPr id="7" name="그림 6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D46E92C7-1E53-BA35-1C7C-E7392F19C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pic>
        <p:nvPicPr>
          <p:cNvPr id="12" name="그림 11" descr="의류, 사람, 넥타이, 칼라이(가) 표시된 사진&#10;&#10;자동 생성된 설명">
            <a:extLst>
              <a:ext uri="{FF2B5EF4-FFF2-40B4-BE49-F238E27FC236}">
                <a16:creationId xmlns:a16="http://schemas.microsoft.com/office/drawing/2014/main" id="{998F16EF-C9C0-15CF-257A-F9AADDAF54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b="15101"/>
          <a:stretch/>
        </p:blipFill>
        <p:spPr>
          <a:xfrm>
            <a:off x="1248908" y="2506616"/>
            <a:ext cx="1621350" cy="209044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F878E9B1-BB81-D75E-007F-2CC5504AB20A}"/>
              </a:ext>
            </a:extLst>
          </p:cNvPr>
          <p:cNvSpPr txBox="1">
            <a:spLocks/>
          </p:cNvSpPr>
          <p:nvPr/>
        </p:nvSpPr>
        <p:spPr>
          <a:xfrm>
            <a:off x="787409" y="5126429"/>
            <a:ext cx="2558222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100" err="1">
                <a:solidFill>
                  <a:schemeClr val="bg2">
                    <a:lumMod val="25000"/>
                  </a:schemeClr>
                </a:solidFill>
                <a:ea typeface="맑은 고딕"/>
              </a:rPr>
              <a:t>임베디드시스템공학과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201901768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9DD3B92-D5AF-DB56-DABA-836D5F13F9CC}"/>
              </a:ext>
            </a:extLst>
          </p:cNvPr>
          <p:cNvSpPr txBox="1">
            <a:spLocks/>
          </p:cNvSpPr>
          <p:nvPr/>
        </p:nvSpPr>
        <p:spPr>
          <a:xfrm>
            <a:off x="2080134" y="1628238"/>
            <a:ext cx="2558222" cy="49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ea typeface="맑은 고딕"/>
              </a:rPr>
              <a:t>Calibration &amp; AC </a:t>
            </a:r>
            <a:r>
              <a:rPr lang="ko-KR" altLang="en-US" sz="1800">
                <a:ea typeface="맑은 고딕"/>
              </a:rPr>
              <a:t>팀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36847F2-A97D-EEB4-CA7D-2B80DBD07DE0}"/>
              </a:ext>
            </a:extLst>
          </p:cNvPr>
          <p:cNvSpPr txBox="1">
            <a:spLocks/>
          </p:cNvSpPr>
          <p:nvPr/>
        </p:nvSpPr>
        <p:spPr>
          <a:xfrm>
            <a:off x="7644631" y="1655881"/>
            <a:ext cx="2558222" cy="49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/>
              <a:t>Clustering &amp; CI </a:t>
            </a:r>
            <a:r>
              <a:rPr lang="ko-KR" altLang="en-US" sz="1800"/>
              <a:t>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710858-10C8-3ECE-B8EA-D4C28EF6BE22}"/>
              </a:ext>
            </a:extLst>
          </p:cNvPr>
          <p:cNvSpPr/>
          <p:nvPr/>
        </p:nvSpPr>
        <p:spPr>
          <a:xfrm>
            <a:off x="633108" y="631463"/>
            <a:ext cx="1310644" cy="6511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548FE0C-BE8E-D393-677F-F9E06144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90" y="607854"/>
            <a:ext cx="1363560" cy="681037"/>
          </a:xfrm>
        </p:spPr>
        <p:txBody>
          <a:bodyPr>
            <a:normAutofit/>
          </a:bodyPr>
          <a:lstStyle/>
          <a:p>
            <a:r>
              <a:rPr lang="ko-KR" altLang="en-US" sz="2000"/>
              <a:t>  </a:t>
            </a:r>
            <a:r>
              <a:rPr lang="ko-KR" altLang="en-US" sz="2000" b="1"/>
              <a:t>팀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94E70C-D070-3D8A-DE23-692FD82A5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764" y="2512142"/>
            <a:ext cx="1625636" cy="209044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127E49-6B22-6556-2F43-BC4B5761B2EA}"/>
              </a:ext>
            </a:extLst>
          </p:cNvPr>
          <p:cNvSpPr/>
          <p:nvPr/>
        </p:nvSpPr>
        <p:spPr>
          <a:xfrm>
            <a:off x="2180196" y="1659251"/>
            <a:ext cx="2360734" cy="446188"/>
          </a:xfrm>
          <a:prstGeom prst="roundRect">
            <a:avLst/>
          </a:prstGeom>
          <a:noFill/>
          <a:ln w="28575"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5F503B-B026-0442-F201-FDEC13C5E938}"/>
              </a:ext>
            </a:extLst>
          </p:cNvPr>
          <p:cNvSpPr/>
          <p:nvPr/>
        </p:nvSpPr>
        <p:spPr>
          <a:xfrm>
            <a:off x="7743375" y="1677997"/>
            <a:ext cx="2360734" cy="446188"/>
          </a:xfrm>
          <a:prstGeom prst="roundRect">
            <a:avLst/>
          </a:prstGeom>
          <a:noFill/>
          <a:ln w="28575"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50CD9DD-FAEA-8FDA-C72F-4B93EFE0E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922" y="2477912"/>
            <a:ext cx="1831418" cy="2169953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31B53B7C-148E-F74D-356F-D9B87377BE9E}"/>
              </a:ext>
            </a:extLst>
          </p:cNvPr>
          <p:cNvSpPr txBox="1">
            <a:spLocks/>
          </p:cNvSpPr>
          <p:nvPr/>
        </p:nvSpPr>
        <p:spPr>
          <a:xfrm>
            <a:off x="3233703" y="5120903"/>
            <a:ext cx="2558222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100" err="1">
                <a:solidFill>
                  <a:schemeClr val="bg2">
                    <a:lumMod val="25000"/>
                  </a:schemeClr>
                </a:solidFill>
                <a:ea typeface="맑은 고딕"/>
              </a:rPr>
              <a:t>임베디드시스템공학과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201901741</a:t>
            </a:r>
            <a:endParaRPr lang="ko-KR" altLang="en-US" sz="1100">
              <a:solidFill>
                <a:schemeClr val="bg2">
                  <a:lumMod val="25000"/>
                </a:schemeClr>
              </a:solidFill>
              <a:ea typeface="맑은 고딕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75158FEA-DC70-A65A-88DC-FAE80C940262}"/>
              </a:ext>
            </a:extLst>
          </p:cNvPr>
          <p:cNvSpPr txBox="1">
            <a:spLocks/>
          </p:cNvSpPr>
          <p:nvPr/>
        </p:nvSpPr>
        <p:spPr>
          <a:xfrm>
            <a:off x="6365520" y="5126429"/>
            <a:ext cx="2558222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100" err="1">
                <a:solidFill>
                  <a:schemeClr val="bg2">
                    <a:lumMod val="25000"/>
                  </a:schemeClr>
                </a:solidFill>
                <a:ea typeface="맑은 고딕"/>
              </a:rPr>
              <a:t>임베디드시스템공학과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201901736</a:t>
            </a:r>
            <a:endParaRPr lang="ko-KR" altLang="en-US" sz="1100">
              <a:solidFill>
                <a:schemeClr val="bg2">
                  <a:lumMod val="25000"/>
                </a:schemeClr>
              </a:solidFill>
              <a:ea typeface="맑은 고딕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33CE2C39-ABEE-A438-878D-965A8A009FA8}"/>
              </a:ext>
            </a:extLst>
          </p:cNvPr>
          <p:cNvSpPr txBox="1">
            <a:spLocks/>
          </p:cNvSpPr>
          <p:nvPr/>
        </p:nvSpPr>
        <p:spPr>
          <a:xfrm>
            <a:off x="8925301" y="5117770"/>
            <a:ext cx="2575540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100" err="1">
                <a:solidFill>
                  <a:schemeClr val="bg2">
                    <a:lumMod val="25000"/>
                  </a:schemeClr>
                </a:solidFill>
                <a:ea typeface="맑은 고딕"/>
              </a:rPr>
              <a:t>임베디드시스템공학과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202102939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3F35661-5B9D-8B18-65A8-A1C674D956DF}"/>
              </a:ext>
            </a:extLst>
          </p:cNvPr>
          <p:cNvCxnSpPr>
            <a:cxnSpLocks/>
          </p:cNvCxnSpPr>
          <p:nvPr/>
        </p:nvCxnSpPr>
        <p:spPr>
          <a:xfrm flipH="1">
            <a:off x="6076194" y="901212"/>
            <a:ext cx="19806" cy="48006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A68E74E7-26ED-F808-D2E2-23C816569F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2854" y="2475149"/>
            <a:ext cx="1639207" cy="2169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0DC5A-E6E9-94F1-4D62-C22E175597BC}"/>
              </a:ext>
            </a:extLst>
          </p:cNvPr>
          <p:cNvSpPr txBox="1"/>
          <p:nvPr/>
        </p:nvSpPr>
        <p:spPr>
          <a:xfrm>
            <a:off x="1662545" y="4779817"/>
            <a:ext cx="8399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 err="1">
                <a:latin typeface="Malgun Gothic"/>
                <a:ea typeface="Malgun Gothic"/>
              </a:rPr>
              <a:t>정동교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803F1-3559-102C-86AA-3C10F484C4E7}"/>
              </a:ext>
            </a:extLst>
          </p:cNvPr>
          <p:cNvSpPr txBox="1"/>
          <p:nvPr/>
        </p:nvSpPr>
        <p:spPr>
          <a:xfrm>
            <a:off x="4113067" y="4788476"/>
            <a:ext cx="8399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 err="1">
                <a:latin typeface="Malgun Gothic"/>
                <a:ea typeface="Malgun Gothic"/>
              </a:rPr>
              <a:t>김우찬</a:t>
            </a:r>
            <a:endParaRPr lang="ko-KR" sz="1600"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35B78-8A64-9800-0F35-8D2E92154EAD}"/>
              </a:ext>
            </a:extLst>
          </p:cNvPr>
          <p:cNvSpPr txBox="1"/>
          <p:nvPr/>
        </p:nvSpPr>
        <p:spPr>
          <a:xfrm>
            <a:off x="7325590" y="4779817"/>
            <a:ext cx="8399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err="1">
                <a:latin typeface="Malgun Gothic"/>
                <a:ea typeface="Malgun Gothic"/>
              </a:rPr>
              <a:t>고명훈</a:t>
            </a:r>
            <a:endParaRPr lang="ko-KR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416A6-259C-9351-9510-22A905EA8253}"/>
              </a:ext>
            </a:extLst>
          </p:cNvPr>
          <p:cNvSpPr txBox="1"/>
          <p:nvPr/>
        </p:nvSpPr>
        <p:spPr>
          <a:xfrm>
            <a:off x="9776112" y="4788475"/>
            <a:ext cx="8399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latin typeface="Malgun Gothic"/>
                <a:ea typeface="Malgun Gothic"/>
              </a:rPr>
              <a:t>김성웅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8377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BBA60-670A-8C3D-37C2-0AC312BA2F60}"/>
              </a:ext>
            </a:extLst>
          </p:cNvPr>
          <p:cNvSpPr/>
          <p:nvPr/>
        </p:nvSpPr>
        <p:spPr>
          <a:xfrm>
            <a:off x="3588623" y="5481799"/>
            <a:ext cx="5076300" cy="776745"/>
          </a:xfrm>
          <a:prstGeom prst="rect">
            <a:avLst/>
          </a:prstGeom>
          <a:solidFill>
            <a:srgbClr val="EC844A">
              <a:alpha val="25000"/>
            </a:srgbClr>
          </a:solidFill>
          <a:ln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CF6012-AFD1-FEE8-E5E7-20280D02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57" y="3287124"/>
            <a:ext cx="794137" cy="794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F5AA22-70BE-026E-A53E-F8F26793C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765" y="4316000"/>
            <a:ext cx="794137" cy="802497"/>
          </a:xfrm>
          <a:prstGeom prst="rect">
            <a:avLst/>
          </a:prstGeom>
        </p:spPr>
      </p:pic>
      <p:pic>
        <p:nvPicPr>
          <p:cNvPr id="10" name="Picture 20" descr="Settings ">
            <a:extLst>
              <a:ext uri="{FF2B5EF4-FFF2-40B4-BE49-F238E27FC236}">
                <a16:creationId xmlns:a16="http://schemas.microsoft.com/office/drawing/2014/main" id="{5E9322AC-5F7B-F16A-9C81-BA5C9081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17" y="3672201"/>
            <a:ext cx="1098163" cy="109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Discount ">
            <a:extLst>
              <a:ext uri="{FF2B5EF4-FFF2-40B4-BE49-F238E27FC236}">
                <a16:creationId xmlns:a16="http://schemas.microsoft.com/office/drawing/2014/main" id="{CFC2EA9E-EC2F-A18F-C19A-5FA6197F9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31" y="3806724"/>
            <a:ext cx="879669" cy="87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65A2D5-8329-83E3-C482-DCFA1A8E3E84}"/>
              </a:ext>
            </a:extLst>
          </p:cNvPr>
          <p:cNvSpPr/>
          <p:nvPr/>
        </p:nvSpPr>
        <p:spPr>
          <a:xfrm>
            <a:off x="3889846" y="3646799"/>
            <a:ext cx="904221" cy="139700"/>
          </a:xfrm>
          <a:prstGeom prst="rect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8F317-A5D3-BA32-506A-35FFCEBA6592}"/>
              </a:ext>
            </a:extLst>
          </p:cNvPr>
          <p:cNvSpPr/>
          <p:nvPr/>
        </p:nvSpPr>
        <p:spPr>
          <a:xfrm>
            <a:off x="3889846" y="4647713"/>
            <a:ext cx="904221" cy="139700"/>
          </a:xfrm>
          <a:prstGeom prst="rect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1F4FA4-C18F-9C55-ABCC-FA8241FEDCE0}"/>
              </a:ext>
            </a:extLst>
          </p:cNvPr>
          <p:cNvSpPr/>
          <p:nvPr/>
        </p:nvSpPr>
        <p:spPr>
          <a:xfrm>
            <a:off x="4651301" y="3679822"/>
            <a:ext cx="143752" cy="1073717"/>
          </a:xfrm>
          <a:prstGeom prst="rect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91A7322-EDBA-53FC-360C-F84D4FD5F8BE}"/>
              </a:ext>
            </a:extLst>
          </p:cNvPr>
          <p:cNvSpPr/>
          <p:nvPr/>
        </p:nvSpPr>
        <p:spPr>
          <a:xfrm>
            <a:off x="4676060" y="4122466"/>
            <a:ext cx="814451" cy="266563"/>
          </a:xfrm>
          <a:prstGeom prst="rightArrow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A2DE9B5-5B95-E5D4-6847-42993687427F}"/>
              </a:ext>
            </a:extLst>
          </p:cNvPr>
          <p:cNvSpPr/>
          <p:nvPr/>
        </p:nvSpPr>
        <p:spPr>
          <a:xfrm>
            <a:off x="6970086" y="4116830"/>
            <a:ext cx="1084035" cy="266563"/>
          </a:xfrm>
          <a:prstGeom prst="rightArrow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86626-F2A9-667B-9BAA-7B74C1DA05A2}"/>
              </a:ext>
            </a:extLst>
          </p:cNvPr>
          <p:cNvSpPr txBox="1"/>
          <p:nvPr/>
        </p:nvSpPr>
        <p:spPr>
          <a:xfrm>
            <a:off x="3663251" y="5677487"/>
            <a:ext cx="5076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목표</a:t>
            </a:r>
            <a:r>
              <a:rPr lang="en-US" altLang="ko-KR" sz="1600" dirty="0"/>
              <a:t>: </a:t>
            </a:r>
            <a:r>
              <a:rPr lang="ko-KR" altLang="en-US" sz="1600" dirty="0"/>
              <a:t>다색상 원단의 색상 유사도를 정량적으로 제시</a:t>
            </a:r>
            <a:endParaRPr lang="en-US" altLang="ko-KR" sz="16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E6A164-C11E-A641-AE83-C560680235B8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7B8303F-6491-B7AD-A09B-18A755D0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9" y="607854"/>
            <a:ext cx="2120025" cy="681037"/>
          </a:xfrm>
        </p:spPr>
        <p:txBody>
          <a:bodyPr>
            <a:normAutofit/>
          </a:bodyPr>
          <a:lstStyle/>
          <a:p>
            <a:r>
              <a:rPr lang="ko-KR" altLang="en-US" sz="2000"/>
              <a:t>  </a:t>
            </a:r>
            <a:r>
              <a:rPr lang="ko-KR" altLang="en-US" sz="2000" b="1"/>
              <a:t>아이디어 소개</a:t>
            </a:r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DA2F2F1B-A8E0-5465-7A55-4CD7DA186354}"/>
              </a:ext>
            </a:extLst>
          </p:cNvPr>
          <p:cNvSpPr/>
          <p:nvPr/>
        </p:nvSpPr>
        <p:spPr>
          <a:xfrm>
            <a:off x="2761665" y="2400324"/>
            <a:ext cx="1798790" cy="389541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F8A207-1C85-F495-2681-AE5F895367C3}"/>
              </a:ext>
            </a:extLst>
          </p:cNvPr>
          <p:cNvSpPr txBox="1"/>
          <p:nvPr/>
        </p:nvSpPr>
        <p:spPr>
          <a:xfrm>
            <a:off x="3241919" y="1356335"/>
            <a:ext cx="589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다색상 원단의 색상 유사도 검출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204B4-8123-55F0-ED44-BBC1C265B1C6}"/>
              </a:ext>
            </a:extLst>
          </p:cNvPr>
          <p:cNvSpPr txBox="1"/>
          <p:nvPr/>
        </p:nvSpPr>
        <p:spPr>
          <a:xfrm>
            <a:off x="2593500" y="2442918"/>
            <a:ext cx="2120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입력</a:t>
            </a:r>
            <a:r>
              <a:rPr lang="en-US" altLang="ko-KR" sz="1400" b="1" dirty="0"/>
              <a:t>: </a:t>
            </a:r>
            <a:r>
              <a:rPr lang="ko-KR" altLang="en-US" sz="1400" dirty="0"/>
              <a:t>다색상 원단</a:t>
            </a:r>
          </a:p>
        </p:txBody>
      </p:sp>
      <p:sp>
        <p:nvSpPr>
          <p:cNvPr id="31" name="Shape 5">
            <a:extLst>
              <a:ext uri="{FF2B5EF4-FFF2-40B4-BE49-F238E27FC236}">
                <a16:creationId xmlns:a16="http://schemas.microsoft.com/office/drawing/2014/main" id="{4FEEE1C7-4B34-56DE-FE4C-66978AECA182}"/>
              </a:ext>
            </a:extLst>
          </p:cNvPr>
          <p:cNvSpPr/>
          <p:nvPr/>
        </p:nvSpPr>
        <p:spPr>
          <a:xfrm>
            <a:off x="7972774" y="2412701"/>
            <a:ext cx="1307981" cy="392708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5">
            <a:extLst>
              <a:ext uri="{FF2B5EF4-FFF2-40B4-BE49-F238E27FC236}">
                <a16:creationId xmlns:a16="http://schemas.microsoft.com/office/drawing/2014/main" id="{CF24E510-3017-B5B0-B2A7-3EEE665F4C99}"/>
              </a:ext>
            </a:extLst>
          </p:cNvPr>
          <p:cNvSpPr/>
          <p:nvPr/>
        </p:nvSpPr>
        <p:spPr>
          <a:xfrm>
            <a:off x="5515406" y="2425169"/>
            <a:ext cx="1342520" cy="385980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0E33B-B97F-BBA7-873E-D0BEFEC19C99}"/>
              </a:ext>
            </a:extLst>
          </p:cNvPr>
          <p:cNvSpPr txBox="1"/>
          <p:nvPr/>
        </p:nvSpPr>
        <p:spPr>
          <a:xfrm>
            <a:off x="7812852" y="2462023"/>
            <a:ext cx="1637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출력</a:t>
            </a:r>
            <a:r>
              <a:rPr lang="en-US" altLang="ko-KR" sz="1400" b="1" dirty="0"/>
              <a:t>: </a:t>
            </a:r>
            <a:r>
              <a:rPr lang="ko-KR" altLang="en-US" sz="1400" dirty="0"/>
              <a:t>유사도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909B0-72D8-3B32-08DE-835457821D35}"/>
              </a:ext>
            </a:extLst>
          </p:cNvPr>
          <p:cNvSpPr txBox="1"/>
          <p:nvPr/>
        </p:nvSpPr>
        <p:spPr>
          <a:xfrm>
            <a:off x="5470864" y="2468722"/>
            <a:ext cx="1431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유사도 분석</a:t>
            </a:r>
          </a:p>
        </p:txBody>
      </p:sp>
    </p:spTree>
    <p:extLst>
      <p:ext uri="{BB962C8B-B14F-4D97-AF65-F5344CB8AC3E}">
        <p14:creationId xmlns:p14="http://schemas.microsoft.com/office/powerpoint/2010/main" val="86075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D66927-D962-4FE9-DFB2-79EB7C1C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35" y="2292610"/>
            <a:ext cx="375040" cy="3789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B6D00D-0BF8-7E4F-EF1F-5AD4B0615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80" y="2363370"/>
            <a:ext cx="378988" cy="378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927E55-D229-6A1B-11B8-72139913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12" y="2292610"/>
            <a:ext cx="375040" cy="3789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F30E6D-7D10-C68F-9149-00ABCCEF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009" y="2363370"/>
            <a:ext cx="378988" cy="378988"/>
          </a:xfrm>
          <a:prstGeom prst="rect">
            <a:avLst/>
          </a:prstGeom>
        </p:spPr>
      </p:pic>
      <p:pic>
        <p:nvPicPr>
          <p:cNvPr id="26" name="Picture 2" descr="Client ">
            <a:extLst>
              <a:ext uri="{FF2B5EF4-FFF2-40B4-BE49-F238E27FC236}">
                <a16:creationId xmlns:a16="http://schemas.microsoft.com/office/drawing/2014/main" id="{AA244264-944D-94B8-D614-AF85258FA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674" y="30535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actory ">
            <a:extLst>
              <a:ext uri="{FF2B5EF4-FFF2-40B4-BE49-F238E27FC236}">
                <a16:creationId xmlns:a16="http://schemas.microsoft.com/office/drawing/2014/main" id="{DA514BEA-0BC8-A859-4107-7743E7908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03" y="30082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B8163A5C-72AE-8EDF-0B01-358A8EEAFE46}"/>
              </a:ext>
            </a:extLst>
          </p:cNvPr>
          <p:cNvSpPr txBox="1">
            <a:spLocks/>
          </p:cNvSpPr>
          <p:nvPr/>
        </p:nvSpPr>
        <p:spPr>
          <a:xfrm>
            <a:off x="8226038" y="4269039"/>
            <a:ext cx="165934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40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6B759306-5FF2-1DA7-4F4E-31044B65D369}"/>
              </a:ext>
            </a:extLst>
          </p:cNvPr>
          <p:cNvSpPr txBox="1">
            <a:spLocks/>
          </p:cNvSpPr>
          <p:nvPr/>
        </p:nvSpPr>
        <p:spPr>
          <a:xfrm>
            <a:off x="8077263" y="4269038"/>
            <a:ext cx="145293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>
                <a:ea typeface="맑은 고딕"/>
              </a:rPr>
              <a:t>원단 생산 공장</a:t>
            </a: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7CD76E6-4872-98C5-1EA7-8756C6A717F1}"/>
              </a:ext>
            </a:extLst>
          </p:cNvPr>
          <p:cNvSpPr/>
          <p:nvPr/>
        </p:nvSpPr>
        <p:spPr>
          <a:xfrm>
            <a:off x="4149602" y="3507560"/>
            <a:ext cx="3445164" cy="413327"/>
          </a:xfrm>
          <a:prstGeom prst="leftRight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3B29BCE7-5298-1FD8-3007-EDD6EE7734AC}"/>
              </a:ext>
            </a:extLst>
          </p:cNvPr>
          <p:cNvSpPr txBox="1">
            <a:spLocks/>
          </p:cNvSpPr>
          <p:nvPr/>
        </p:nvSpPr>
        <p:spPr>
          <a:xfrm>
            <a:off x="2921413" y="4470894"/>
            <a:ext cx="6340779" cy="150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1. </a:t>
            </a:r>
            <a:r>
              <a:rPr lang="ko-KR" altLang="en-US" sz="1600" dirty="0"/>
              <a:t>클라이언트가 생산하길 원하는 원단의 </a:t>
            </a:r>
            <a:r>
              <a:rPr lang="ko-KR" altLang="en-US" sz="1600" b="1" dirty="0"/>
              <a:t>실물 샘플</a:t>
            </a:r>
            <a:r>
              <a:rPr lang="ko-KR" altLang="en-US" sz="1600" dirty="0"/>
              <a:t>을 공장에 전달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993BA2C8-D571-AF90-B3E7-B7584D849BB3}"/>
              </a:ext>
            </a:extLst>
          </p:cNvPr>
          <p:cNvSpPr txBox="1">
            <a:spLocks/>
          </p:cNvSpPr>
          <p:nvPr/>
        </p:nvSpPr>
        <p:spPr>
          <a:xfrm>
            <a:off x="2142094" y="5060931"/>
            <a:ext cx="7898609" cy="150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2. </a:t>
            </a:r>
            <a:r>
              <a:rPr lang="ko-KR" altLang="en-US" sz="1600" dirty="0"/>
              <a:t>전달 받은 원단 샘플과 </a:t>
            </a:r>
            <a:r>
              <a:rPr lang="ko-KR" altLang="en-US" sz="1600" b="1" dirty="0"/>
              <a:t>동일한 색상의 원단 샘플</a:t>
            </a:r>
            <a:r>
              <a:rPr lang="ko-KR" altLang="en-US" sz="1600" dirty="0"/>
              <a:t>을 생산하여 클라이언트에게 전달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82401B-4352-468B-445E-AFFC50172727}"/>
              </a:ext>
            </a:extLst>
          </p:cNvPr>
          <p:cNvGrpSpPr/>
          <p:nvPr/>
        </p:nvGrpSpPr>
        <p:grpSpPr>
          <a:xfrm>
            <a:off x="605589" y="607854"/>
            <a:ext cx="2120025" cy="681037"/>
            <a:chOff x="605589" y="607854"/>
            <a:chExt cx="2120025" cy="68103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E55E364-A2E9-8312-00AF-04CF3DCA69FE}"/>
                </a:ext>
              </a:extLst>
            </p:cNvPr>
            <p:cNvSpPr/>
            <p:nvPr/>
          </p:nvSpPr>
          <p:spPr>
            <a:xfrm>
              <a:off x="654274" y="652629"/>
              <a:ext cx="2071340" cy="6193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74674BB1-4A1C-A214-E5A2-06E97CF47FE2}"/>
                </a:ext>
              </a:extLst>
            </p:cNvPr>
            <p:cNvSpPr txBox="1">
              <a:spLocks/>
            </p:cNvSpPr>
            <p:nvPr/>
          </p:nvSpPr>
          <p:spPr>
            <a:xfrm>
              <a:off x="605589" y="607854"/>
              <a:ext cx="2120025" cy="6810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/>
                <a:t>  </a:t>
              </a:r>
              <a:r>
                <a:rPr lang="ko-KR" altLang="en-US" sz="2000" b="1"/>
                <a:t>아이디어 소개</a:t>
              </a:r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D3062F34-0E5C-449B-90B3-C42F83AF373A}"/>
              </a:ext>
            </a:extLst>
          </p:cNvPr>
          <p:cNvSpPr txBox="1">
            <a:spLocks/>
          </p:cNvSpPr>
          <p:nvPr/>
        </p:nvSpPr>
        <p:spPr>
          <a:xfrm>
            <a:off x="2470546" y="4269037"/>
            <a:ext cx="145293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b="1">
                <a:ea typeface="맑은 고딕"/>
              </a:rPr>
              <a:t>클라이언트</a:t>
            </a:r>
          </a:p>
        </p:txBody>
      </p:sp>
      <p:sp>
        <p:nvSpPr>
          <p:cNvPr id="9" name="&quot;허용 안 됨&quot; 기호 8">
            <a:extLst>
              <a:ext uri="{FF2B5EF4-FFF2-40B4-BE49-F238E27FC236}">
                <a16:creationId xmlns:a16="http://schemas.microsoft.com/office/drawing/2014/main" id="{8ED708B6-9E68-7081-3673-42C7FE0E0D33}"/>
              </a:ext>
            </a:extLst>
          </p:cNvPr>
          <p:cNvSpPr/>
          <p:nvPr/>
        </p:nvSpPr>
        <p:spPr>
          <a:xfrm>
            <a:off x="2655144" y="2404508"/>
            <a:ext cx="1078260" cy="986906"/>
          </a:xfrm>
          <a:prstGeom prst="noSmoking">
            <a:avLst/>
          </a:prstGeom>
          <a:solidFill>
            <a:srgbClr val="FF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45573 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45521 0.00023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L -0.44467 4.44444E-6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4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44453 0.00023 " pathEditMode="relative" rAng="0" ptsTypes="AA">
                                      <p:cBhvr>
                                        <p:cTn id="33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7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pic>
        <p:nvPicPr>
          <p:cNvPr id="26" name="Picture 2" descr="Client ">
            <a:extLst>
              <a:ext uri="{FF2B5EF4-FFF2-40B4-BE49-F238E27FC236}">
                <a16:creationId xmlns:a16="http://schemas.microsoft.com/office/drawing/2014/main" id="{AA244264-944D-94B8-D614-AF85258FA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674" y="30535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actory ">
            <a:extLst>
              <a:ext uri="{FF2B5EF4-FFF2-40B4-BE49-F238E27FC236}">
                <a16:creationId xmlns:a16="http://schemas.microsoft.com/office/drawing/2014/main" id="{DA514BEA-0BC8-A859-4107-7743E7908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03" y="30082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B8163A5C-72AE-8EDF-0B01-358A8EEAFE46}"/>
              </a:ext>
            </a:extLst>
          </p:cNvPr>
          <p:cNvSpPr txBox="1">
            <a:spLocks/>
          </p:cNvSpPr>
          <p:nvPr/>
        </p:nvSpPr>
        <p:spPr>
          <a:xfrm>
            <a:off x="8226038" y="4269039"/>
            <a:ext cx="165934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40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6B759306-5FF2-1DA7-4F4E-31044B65D369}"/>
              </a:ext>
            </a:extLst>
          </p:cNvPr>
          <p:cNvSpPr txBox="1">
            <a:spLocks/>
          </p:cNvSpPr>
          <p:nvPr/>
        </p:nvSpPr>
        <p:spPr>
          <a:xfrm>
            <a:off x="8077263" y="4269038"/>
            <a:ext cx="145293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>
                <a:ea typeface="맑은 고딕"/>
              </a:rPr>
              <a:t>원단 생산 공장</a:t>
            </a: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7CD76E6-4872-98C5-1EA7-8756C6A717F1}"/>
              </a:ext>
            </a:extLst>
          </p:cNvPr>
          <p:cNvSpPr/>
          <p:nvPr/>
        </p:nvSpPr>
        <p:spPr>
          <a:xfrm>
            <a:off x="4149602" y="3507560"/>
            <a:ext cx="3445164" cy="413327"/>
          </a:xfrm>
          <a:prstGeom prst="leftRight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82401B-4352-468B-445E-AFFC50172727}"/>
              </a:ext>
            </a:extLst>
          </p:cNvPr>
          <p:cNvGrpSpPr/>
          <p:nvPr/>
        </p:nvGrpSpPr>
        <p:grpSpPr>
          <a:xfrm>
            <a:off x="605589" y="607854"/>
            <a:ext cx="2120025" cy="681037"/>
            <a:chOff x="605589" y="607854"/>
            <a:chExt cx="2120025" cy="68103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E55E364-A2E9-8312-00AF-04CF3DCA69FE}"/>
                </a:ext>
              </a:extLst>
            </p:cNvPr>
            <p:cNvSpPr/>
            <p:nvPr/>
          </p:nvSpPr>
          <p:spPr>
            <a:xfrm>
              <a:off x="654274" y="652629"/>
              <a:ext cx="2071340" cy="6193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74674BB1-4A1C-A214-E5A2-06E97CF47FE2}"/>
                </a:ext>
              </a:extLst>
            </p:cNvPr>
            <p:cNvSpPr txBox="1">
              <a:spLocks/>
            </p:cNvSpPr>
            <p:nvPr/>
          </p:nvSpPr>
          <p:spPr>
            <a:xfrm>
              <a:off x="605589" y="607854"/>
              <a:ext cx="2120025" cy="6810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/>
                <a:t>  </a:t>
              </a:r>
              <a:r>
                <a:rPr lang="ko-KR" altLang="en-US" sz="2000" b="1"/>
                <a:t>아이디어 소개</a:t>
              </a:r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D3062F34-0E5C-449B-90B3-C42F83AF373A}"/>
              </a:ext>
            </a:extLst>
          </p:cNvPr>
          <p:cNvSpPr txBox="1">
            <a:spLocks/>
          </p:cNvSpPr>
          <p:nvPr/>
        </p:nvSpPr>
        <p:spPr>
          <a:xfrm>
            <a:off x="2470546" y="4269037"/>
            <a:ext cx="145293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b="1">
                <a:ea typeface="맑은 고딕"/>
              </a:rPr>
              <a:t>클라이언트</a:t>
            </a:r>
          </a:p>
        </p:txBody>
      </p:sp>
      <p:pic>
        <p:nvPicPr>
          <p:cNvPr id="1026" name="Picture 2" descr="Deal ">
            <a:extLst>
              <a:ext uri="{FF2B5EF4-FFF2-40B4-BE49-F238E27FC236}">
                <a16:creationId xmlns:a16="http://schemas.microsoft.com/office/drawing/2014/main" id="{65110FB7-61FF-B1BE-6C15-8F073B8F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84" y="233958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3D7413E-1C83-DEF7-C371-E3EE3565C7AD}"/>
              </a:ext>
            </a:extLst>
          </p:cNvPr>
          <p:cNvSpPr txBox="1">
            <a:spLocks/>
          </p:cNvSpPr>
          <p:nvPr/>
        </p:nvSpPr>
        <p:spPr>
          <a:xfrm>
            <a:off x="3023069" y="4774257"/>
            <a:ext cx="7898609" cy="150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- </a:t>
            </a:r>
            <a:r>
              <a:rPr lang="ko-KR" altLang="en-US" sz="1600" dirty="0"/>
              <a:t>색상 유사도에 대한 </a:t>
            </a:r>
            <a:r>
              <a:rPr lang="ko-KR" altLang="en-US" sz="1600" b="1" dirty="0"/>
              <a:t>주관적 판단</a:t>
            </a:r>
            <a:r>
              <a:rPr lang="ko-KR" altLang="en-US" sz="1600" dirty="0"/>
              <a:t>으로 인해 문제 발생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지속될 시 클라이언트와 원단 생산 공장에 </a:t>
            </a:r>
            <a:r>
              <a:rPr lang="ko-KR" altLang="en-US" sz="1600" b="1" dirty="0"/>
              <a:t>시간적</a:t>
            </a:r>
            <a:r>
              <a:rPr lang="en-US" altLang="ko-KR" sz="1600" dirty="0"/>
              <a:t>, </a:t>
            </a:r>
            <a:r>
              <a:rPr lang="ko-KR" altLang="en-US" sz="1600" b="1" dirty="0"/>
              <a:t>경제적 피해</a:t>
            </a:r>
            <a:r>
              <a:rPr lang="ko-KR" altLang="en-US" sz="1600" dirty="0"/>
              <a:t> 발생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3D9751C-A035-95FC-5C31-E725AA4F5FE1}"/>
              </a:ext>
            </a:extLst>
          </p:cNvPr>
          <p:cNvSpPr txBox="1">
            <a:spLocks/>
          </p:cNvSpPr>
          <p:nvPr/>
        </p:nvSpPr>
        <p:spPr>
          <a:xfrm>
            <a:off x="3448862" y="4441231"/>
            <a:ext cx="5294276" cy="150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/>
              <a:t>객관적 유사도 판단 기준</a:t>
            </a:r>
            <a:r>
              <a:rPr lang="ko-KR" altLang="en-US" sz="1600" dirty="0"/>
              <a:t>을 제시하여 </a:t>
            </a:r>
            <a:r>
              <a:rPr lang="ko-KR" altLang="en-US" sz="1600" b="1" dirty="0"/>
              <a:t>문제 해결에 기여</a:t>
            </a:r>
          </a:p>
        </p:txBody>
      </p:sp>
    </p:spTree>
    <p:extLst>
      <p:ext uri="{BB962C8B-B14F-4D97-AF65-F5344CB8AC3E}">
        <p14:creationId xmlns:p14="http://schemas.microsoft.com/office/powerpoint/2010/main" val="286391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2689046" y="104100"/>
            <a:ext cx="9353695" cy="666946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45720" rIns="91440" bIns="45720" anchor="t"/>
          <a:lstStyle/>
          <a:p>
            <a:endParaRPr lang="ko-KR" altLang="en-US" sz="1500" dirty="0">
              <a:ea typeface="맑은 고딕"/>
            </a:endParaRP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8295BE-F233-C709-ABA2-A33FA4312CA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C9C13F-64CA-D44D-7BFB-05B5A6A7FBE7}"/>
              </a:ext>
            </a:extLst>
          </p:cNvPr>
          <p:cNvSpPr txBox="1">
            <a:spLocks/>
          </p:cNvSpPr>
          <p:nvPr/>
        </p:nvSpPr>
        <p:spPr>
          <a:xfrm>
            <a:off x="605589" y="607854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/>
              <a:t>  </a:t>
            </a:r>
            <a:r>
              <a:rPr lang="ko-KR" altLang="en-US" sz="2000" b="1"/>
              <a:t>진행사항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BBA1BB-E062-E7DE-717A-2A30013B06B6}"/>
              </a:ext>
            </a:extLst>
          </p:cNvPr>
          <p:cNvSpPr txBox="1"/>
          <p:nvPr/>
        </p:nvSpPr>
        <p:spPr>
          <a:xfrm>
            <a:off x="3073765" y="506538"/>
            <a:ext cx="361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맑은 고딕"/>
              </a:rPr>
              <a:t>H/W </a:t>
            </a:r>
            <a:r>
              <a:rPr lang="ko-KR" altLang="en-US" b="1" dirty="0">
                <a:ea typeface="맑은 고딕"/>
              </a:rPr>
              <a:t>제작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EE269-A8E9-5734-370A-68EF63F2B41E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98730-3768-96A6-2621-3B777E2FB081}"/>
              </a:ext>
            </a:extLst>
          </p:cNvPr>
          <p:cNvSpPr txBox="1"/>
          <p:nvPr/>
        </p:nvSpPr>
        <p:spPr>
          <a:xfrm>
            <a:off x="3537747" y="1832086"/>
            <a:ext cx="511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원단 이미지 촬영을 위한 시스템 외형 제작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B76C52-6A87-BBA8-11C9-59D4EC6C2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36" y="2659542"/>
            <a:ext cx="3337448" cy="28419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C367AEB-6846-9F82-156F-26581CF26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235" y="2659542"/>
            <a:ext cx="3041899" cy="2838399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8BCEEFB-AD72-E106-6F26-CE8D6BBAA9EC}"/>
              </a:ext>
            </a:extLst>
          </p:cNvPr>
          <p:cNvSpPr/>
          <p:nvPr/>
        </p:nvSpPr>
        <p:spPr>
          <a:xfrm>
            <a:off x="3536788" y="1798888"/>
            <a:ext cx="4535496" cy="425312"/>
          </a:xfrm>
          <a:prstGeom prst="roundRect">
            <a:avLst/>
          </a:prstGeom>
          <a:noFill/>
          <a:ln w="28575"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80DE74-8D44-04A3-C51C-8506AA5767BA}"/>
              </a:ext>
            </a:extLst>
          </p:cNvPr>
          <p:cNvSpPr txBox="1"/>
          <p:nvPr/>
        </p:nvSpPr>
        <p:spPr>
          <a:xfrm>
            <a:off x="3536788" y="5565058"/>
            <a:ext cx="2362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>
                <a:solidFill>
                  <a:schemeClr val="bg2">
                    <a:lumMod val="50000"/>
                  </a:schemeClr>
                </a:solidFill>
              </a:rPr>
              <a:t>원단 </a:t>
            </a:r>
            <a:r>
              <a:rPr lang="ko-KR" altLang="en-US" sz="1200" i="1" dirty="0" err="1">
                <a:solidFill>
                  <a:schemeClr val="bg2">
                    <a:lumMod val="50000"/>
                  </a:schemeClr>
                </a:solidFill>
              </a:rPr>
              <a:t>측정부</a:t>
            </a:r>
            <a:endParaRPr lang="ko-KR" altLang="en-US" sz="1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6CC5F-F55E-A84B-B373-E73711EF3FFD}"/>
              </a:ext>
            </a:extLst>
          </p:cNvPr>
          <p:cNvSpPr txBox="1"/>
          <p:nvPr/>
        </p:nvSpPr>
        <p:spPr>
          <a:xfrm>
            <a:off x="6608480" y="5565058"/>
            <a:ext cx="2362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 err="1">
                <a:solidFill>
                  <a:schemeClr val="bg2">
                    <a:lumMod val="50000"/>
                  </a:schemeClr>
                </a:solidFill>
              </a:rPr>
              <a:t>모듈부</a:t>
            </a:r>
            <a:endParaRPr lang="ko-KR" altLang="en-US" sz="12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7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2689046" y="94268"/>
            <a:ext cx="9353695" cy="666946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45720" rIns="91440" bIns="45720" anchor="t"/>
          <a:lstStyle/>
          <a:p>
            <a:endParaRPr lang="ko-KR" altLang="en-US" sz="1500">
              <a:ea typeface="맑은 고딕"/>
            </a:endParaRP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2B36674-CCB2-070B-9C9F-BEDDA60BE30A}"/>
              </a:ext>
            </a:extLst>
          </p:cNvPr>
          <p:cNvSpPr/>
          <p:nvPr/>
        </p:nvSpPr>
        <p:spPr>
          <a:xfrm>
            <a:off x="7440222" y="1743178"/>
            <a:ext cx="3928" cy="4050158"/>
          </a:xfrm>
          <a:prstGeom prst="downArrow">
            <a:avLst/>
          </a:prstGeom>
          <a:solidFill>
            <a:srgbClr val="EC844A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3685766D-FEA4-218B-BAE9-3E0DF8030DF5}"/>
              </a:ext>
            </a:extLst>
          </p:cNvPr>
          <p:cNvSpPr/>
          <p:nvPr/>
        </p:nvSpPr>
        <p:spPr>
          <a:xfrm>
            <a:off x="6175621" y="1741618"/>
            <a:ext cx="2541301" cy="499943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115B796B-E2ED-F37C-4F9D-1C5A71007845}"/>
              </a:ext>
            </a:extLst>
          </p:cNvPr>
          <p:cNvSpPr/>
          <p:nvPr/>
        </p:nvSpPr>
        <p:spPr>
          <a:xfrm>
            <a:off x="6167441" y="1709790"/>
            <a:ext cx="2549975" cy="493378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sz="1400" b="1">
                <a:solidFill>
                  <a:srgbClr val="000000"/>
                </a:solidFill>
                <a:ea typeface="맑은 고딕"/>
              </a:rPr>
              <a:t>1. 이미지 보정</a:t>
            </a:r>
            <a:endParaRPr lang="en-US" sz="1400" b="1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8295BE-F233-C709-ABA2-A33FA4312CA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C9C13F-64CA-D44D-7BFB-05B5A6A7FBE7}"/>
              </a:ext>
            </a:extLst>
          </p:cNvPr>
          <p:cNvSpPr txBox="1">
            <a:spLocks/>
          </p:cNvSpPr>
          <p:nvPr/>
        </p:nvSpPr>
        <p:spPr>
          <a:xfrm>
            <a:off x="605589" y="607854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/>
              <a:t>  </a:t>
            </a:r>
            <a:r>
              <a:rPr lang="ko-KR" altLang="en-US" sz="2000" b="1"/>
              <a:t>진행사항</a:t>
            </a:r>
          </a:p>
        </p:txBody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4CB95432-0535-2189-F984-6D9364C5CA30}"/>
              </a:ext>
            </a:extLst>
          </p:cNvPr>
          <p:cNvSpPr/>
          <p:nvPr/>
        </p:nvSpPr>
        <p:spPr>
          <a:xfrm>
            <a:off x="6175749" y="2939164"/>
            <a:ext cx="2540966" cy="489361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B1FB42FD-BD68-F219-1373-8AAC6062CF39}"/>
              </a:ext>
            </a:extLst>
          </p:cNvPr>
          <p:cNvSpPr/>
          <p:nvPr/>
        </p:nvSpPr>
        <p:spPr>
          <a:xfrm>
            <a:off x="6134478" y="2938087"/>
            <a:ext cx="2564990" cy="491099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sz="1400" b="1">
                <a:solidFill>
                  <a:srgbClr val="000000"/>
                </a:solidFill>
                <a:ea typeface="맑은 고딕"/>
              </a:rPr>
              <a:t>2. 이미지 축소</a:t>
            </a:r>
            <a:endParaRPr lang="ko-KR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97FE2A2B-06F0-2105-8F11-A2293E4F0D0F}"/>
              </a:ext>
            </a:extLst>
          </p:cNvPr>
          <p:cNvSpPr/>
          <p:nvPr/>
        </p:nvSpPr>
        <p:spPr>
          <a:xfrm>
            <a:off x="6172346" y="5353593"/>
            <a:ext cx="2541301" cy="499943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5BCD862F-9B93-D9DE-CFE6-ACE6C4A236CD}"/>
              </a:ext>
            </a:extLst>
          </p:cNvPr>
          <p:cNvSpPr/>
          <p:nvPr/>
        </p:nvSpPr>
        <p:spPr>
          <a:xfrm>
            <a:off x="6146797" y="5352371"/>
            <a:ext cx="2542986" cy="479399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sz="1400" b="1">
                <a:solidFill>
                  <a:srgbClr val="000000"/>
                </a:solidFill>
                <a:ea typeface="맑은 고딕"/>
              </a:rPr>
              <a:t>4. </a:t>
            </a:r>
            <a:r>
              <a:rPr lang="ko-KR" altLang="en-US" sz="1400" b="1" err="1">
                <a:solidFill>
                  <a:srgbClr val="000000"/>
                </a:solidFill>
                <a:ea typeface="맑은 고딕"/>
              </a:rPr>
              <a:t>대표색</a:t>
            </a:r>
            <a:r>
              <a:rPr lang="ko-KR" altLang="en-US" sz="1400" b="1">
                <a:solidFill>
                  <a:srgbClr val="000000"/>
                </a:solidFill>
                <a:ea typeface="맑은 고딕"/>
              </a:rPr>
              <a:t> 추론</a:t>
            </a:r>
            <a:endParaRPr lang="en-US" sz="1400" b="1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8B59A23A-994A-C9DE-D422-C4185179FD6A}"/>
              </a:ext>
            </a:extLst>
          </p:cNvPr>
          <p:cNvSpPr/>
          <p:nvPr/>
        </p:nvSpPr>
        <p:spPr>
          <a:xfrm>
            <a:off x="6187688" y="4162009"/>
            <a:ext cx="2541301" cy="499943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26A25EDF-33D2-653A-39B1-F9E0DA2F6AC0}"/>
              </a:ext>
            </a:extLst>
          </p:cNvPr>
          <p:cNvSpPr/>
          <p:nvPr/>
        </p:nvSpPr>
        <p:spPr>
          <a:xfrm>
            <a:off x="6186697" y="4167642"/>
            <a:ext cx="2535995" cy="493380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sz="1400" b="1">
                <a:solidFill>
                  <a:srgbClr val="000000"/>
                </a:solidFill>
                <a:ea typeface="맑은 고딕"/>
              </a:rPr>
              <a:t>3. 클러스터링</a:t>
            </a:r>
            <a:endParaRPr lang="ko-KR" altLang="en-US" sz="1400" b="1"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BBA1BB-E062-E7DE-717A-2A30013B06B6}"/>
              </a:ext>
            </a:extLst>
          </p:cNvPr>
          <p:cNvSpPr txBox="1"/>
          <p:nvPr/>
        </p:nvSpPr>
        <p:spPr>
          <a:xfrm>
            <a:off x="3073765" y="506538"/>
            <a:ext cx="361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ea typeface="맑은 고딕"/>
              </a:rPr>
              <a:t>Algorithm</a:t>
            </a:r>
            <a:r>
              <a:rPr lang="ko-KR" altLang="en-US" b="1">
                <a:ea typeface="맑은 고딕"/>
              </a:rPr>
              <a:t> </a:t>
            </a:r>
            <a:r>
              <a:rPr lang="ko-KR" altLang="en-US" b="1" err="1">
                <a:ea typeface="맑은 고딕"/>
              </a:rPr>
              <a:t>Flow</a:t>
            </a:r>
            <a:endParaRPr lang="ko-KR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8D5AB-1D8B-77A6-2AC5-DCB02B3CB2B1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328737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2681393" y="94268"/>
            <a:ext cx="9353695" cy="6669464"/>
          </a:xfrm>
          <a:prstGeom prst="rect">
            <a:avLst/>
          </a:prstGeom>
          <a:solidFill>
            <a:schemeClr val="bg1"/>
          </a:solidFill>
          <a:ln/>
        </p:spPr>
        <p:txBody>
          <a:bodyPr lIns="91440" tIns="45720" rIns="91440" bIns="45720" anchor="t"/>
          <a:lstStyle/>
          <a:p>
            <a:endParaRPr lang="ko-KR" altLang="en-US" sz="1500">
              <a:ea typeface="맑은 고딕"/>
            </a:endParaRP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8295BE-F233-C709-ABA2-A33FA4312CA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C9C13F-64CA-D44D-7BFB-05B5A6A7FBE7}"/>
              </a:ext>
            </a:extLst>
          </p:cNvPr>
          <p:cNvSpPr txBox="1">
            <a:spLocks/>
          </p:cNvSpPr>
          <p:nvPr/>
        </p:nvSpPr>
        <p:spPr>
          <a:xfrm>
            <a:off x="605589" y="607854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/>
              <a:t>  </a:t>
            </a:r>
            <a:r>
              <a:rPr lang="ko-KR" altLang="en-US" sz="2000" b="1"/>
              <a:t>진행사항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8C31F2-32C1-FCE9-AFF3-7C41BF147F91}"/>
              </a:ext>
            </a:extLst>
          </p:cNvPr>
          <p:cNvGrpSpPr/>
          <p:nvPr/>
        </p:nvGrpSpPr>
        <p:grpSpPr>
          <a:xfrm>
            <a:off x="544676" y="3129273"/>
            <a:ext cx="1643126" cy="472876"/>
            <a:chOff x="544676" y="3129273"/>
            <a:chExt cx="1643126" cy="472876"/>
          </a:xfrm>
        </p:grpSpPr>
        <p:sp>
          <p:nvSpPr>
            <p:cNvPr id="49" name="Shape 5">
              <a:extLst>
                <a:ext uri="{FF2B5EF4-FFF2-40B4-BE49-F238E27FC236}">
                  <a16:creationId xmlns:a16="http://schemas.microsoft.com/office/drawing/2014/main" id="{733CA7C8-E688-80A8-38E2-E4CA4B7EF169}"/>
                </a:ext>
              </a:extLst>
            </p:cNvPr>
            <p:cNvSpPr/>
            <p:nvPr/>
          </p:nvSpPr>
          <p:spPr>
            <a:xfrm>
              <a:off x="548328" y="3259132"/>
              <a:ext cx="1639474" cy="343017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1" name="Text 6">
              <a:extLst>
                <a:ext uri="{FF2B5EF4-FFF2-40B4-BE49-F238E27FC236}">
                  <a16:creationId xmlns:a16="http://schemas.microsoft.com/office/drawing/2014/main" id="{0BC7871F-36BB-EFAF-A399-0C0080E95CF6}"/>
                </a:ext>
              </a:extLst>
            </p:cNvPr>
            <p:cNvSpPr/>
            <p:nvPr/>
          </p:nvSpPr>
          <p:spPr>
            <a:xfrm>
              <a:off x="544676" y="3129273"/>
              <a:ext cx="1631610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2. </a:t>
              </a:r>
              <a:r>
                <a:rPr lang="ko-KR" sz="1400" b="1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이미지 축소</a:t>
              </a:r>
              <a:endParaRPr lang="ko-KR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D5EEE6-E378-45B7-FDCD-29E977BA4333}"/>
              </a:ext>
            </a:extLst>
          </p:cNvPr>
          <p:cNvGrpSpPr/>
          <p:nvPr/>
        </p:nvGrpSpPr>
        <p:grpSpPr>
          <a:xfrm>
            <a:off x="544799" y="4117246"/>
            <a:ext cx="1633489" cy="467307"/>
            <a:chOff x="544799" y="4117246"/>
            <a:chExt cx="1633489" cy="467307"/>
          </a:xfrm>
        </p:grpSpPr>
        <p:sp>
          <p:nvSpPr>
            <p:cNvPr id="53" name="Shape 5">
              <a:extLst>
                <a:ext uri="{FF2B5EF4-FFF2-40B4-BE49-F238E27FC236}">
                  <a16:creationId xmlns:a16="http://schemas.microsoft.com/office/drawing/2014/main" id="{C96CC1E4-156A-87EE-FC37-F7F829084E10}"/>
                </a:ext>
              </a:extLst>
            </p:cNvPr>
            <p:cNvSpPr/>
            <p:nvPr/>
          </p:nvSpPr>
          <p:spPr>
            <a:xfrm>
              <a:off x="560470" y="423600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Text 6">
              <a:extLst>
                <a:ext uri="{FF2B5EF4-FFF2-40B4-BE49-F238E27FC236}">
                  <a16:creationId xmlns:a16="http://schemas.microsoft.com/office/drawing/2014/main" id="{5B9C5BBE-81D1-586A-CD8D-FF5536BA26F2}"/>
                </a:ext>
              </a:extLst>
            </p:cNvPr>
            <p:cNvSpPr/>
            <p:nvPr/>
          </p:nvSpPr>
          <p:spPr>
            <a:xfrm>
              <a:off x="544799" y="4117246"/>
              <a:ext cx="1616059" cy="416481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t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3. </a:t>
              </a:r>
              <a:r>
                <a:rPr lang="ko-KR" sz="1400" b="1">
                  <a:solidFill>
                    <a:schemeClr val="bg2">
                      <a:lumMod val="90000"/>
                    </a:schemeClr>
                  </a:solidFill>
                  <a:latin typeface="Malgun Gothic"/>
                  <a:ea typeface="Malgun Gothic"/>
                </a:rPr>
                <a:t>클러스터링</a:t>
              </a:r>
              <a:endParaRPr lang="ko-KR" sz="1400">
                <a:solidFill>
                  <a:schemeClr val="bg2">
                    <a:lumMod val="90000"/>
                  </a:schemeClr>
                </a:solidFill>
                <a:latin typeface="Malgun Gothic"/>
                <a:ea typeface="Malgun Gothic"/>
              </a:endParaRPr>
            </a:p>
            <a:p>
              <a:pPr algn="ctr">
                <a:lnSpc>
                  <a:spcPts val="3281"/>
                </a:lnSpc>
              </a:pPr>
              <a:endParaRPr lang="ko-KR" alt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891265-3ACD-A7C4-FA93-55881A53E0D9}"/>
              </a:ext>
            </a:extLst>
          </p:cNvPr>
          <p:cNvGrpSpPr/>
          <p:nvPr/>
        </p:nvGrpSpPr>
        <p:grpSpPr>
          <a:xfrm>
            <a:off x="515269" y="5147041"/>
            <a:ext cx="1625920" cy="401649"/>
            <a:chOff x="515269" y="5147041"/>
            <a:chExt cx="1625920" cy="401649"/>
          </a:xfrm>
        </p:grpSpPr>
        <p:sp>
          <p:nvSpPr>
            <p:cNvPr id="55" name="Shape 5">
              <a:extLst>
                <a:ext uri="{FF2B5EF4-FFF2-40B4-BE49-F238E27FC236}">
                  <a16:creationId xmlns:a16="http://schemas.microsoft.com/office/drawing/2014/main" id="{AF7B1A47-29EC-57AC-1F41-D2B8064522B4}"/>
                </a:ext>
              </a:extLst>
            </p:cNvPr>
            <p:cNvSpPr/>
            <p:nvPr/>
          </p:nvSpPr>
          <p:spPr>
            <a:xfrm>
              <a:off x="515269" y="5200138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Text 6">
              <a:extLst>
                <a:ext uri="{FF2B5EF4-FFF2-40B4-BE49-F238E27FC236}">
                  <a16:creationId xmlns:a16="http://schemas.microsoft.com/office/drawing/2014/main" id="{152C2F6A-8BE0-BCBF-F212-7FE0A2D868C6}"/>
                </a:ext>
              </a:extLst>
            </p:cNvPr>
            <p:cNvSpPr/>
            <p:nvPr/>
          </p:nvSpPr>
          <p:spPr>
            <a:xfrm>
              <a:off x="517354" y="5147041"/>
              <a:ext cx="1623835" cy="346502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4. </a:t>
              </a:r>
              <a:r>
                <a:rPr lang="ko-KR" altLang="en-US" sz="1400" b="1" err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대표색</a:t>
              </a:r>
              <a:r>
                <a:rPr lang="ko-KR" altLang="en-US" sz="1400" b="1">
                  <a:solidFill>
                    <a:schemeClr val="bg2">
                      <a:lumMod val="90000"/>
                    </a:schemeClr>
                  </a:solidFill>
                  <a:ea typeface="맑은 고딕"/>
                </a:rPr>
                <a:t> 추론</a:t>
              </a:r>
              <a:endParaRPr lang="en-US" sz="1400" b="1">
                <a:solidFill>
                  <a:schemeClr val="bg2">
                    <a:lumMod val="9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1A4B28-997E-398C-C565-B80B873B278B}"/>
              </a:ext>
            </a:extLst>
          </p:cNvPr>
          <p:cNvGrpSpPr/>
          <p:nvPr/>
        </p:nvGrpSpPr>
        <p:grpSpPr>
          <a:xfrm>
            <a:off x="546339" y="2205029"/>
            <a:ext cx="1634437" cy="445910"/>
            <a:chOff x="546339" y="2205029"/>
            <a:chExt cx="1634437" cy="445910"/>
          </a:xfrm>
        </p:grpSpPr>
        <p:sp>
          <p:nvSpPr>
            <p:cNvPr id="37" name="Shape 5">
              <a:extLst>
                <a:ext uri="{FF2B5EF4-FFF2-40B4-BE49-F238E27FC236}">
                  <a16:creationId xmlns:a16="http://schemas.microsoft.com/office/drawing/2014/main" id="{D1D74659-D19E-73C8-7DA1-5D243B9AA878}"/>
                </a:ext>
              </a:extLst>
            </p:cNvPr>
            <p:cNvSpPr/>
            <p:nvPr/>
          </p:nvSpPr>
          <p:spPr>
            <a:xfrm>
              <a:off x="560566" y="2299711"/>
              <a:ext cx="1617818" cy="348552"/>
            </a:xfrm>
            <a:prstGeom prst="roundRect">
              <a:avLst>
                <a:gd name="adj" fmla="val 13333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2DE68EA4-486E-D632-8179-15F0C3601B2A}"/>
                </a:ext>
              </a:extLst>
            </p:cNvPr>
            <p:cNvSpPr/>
            <p:nvPr/>
          </p:nvSpPr>
          <p:spPr>
            <a:xfrm>
              <a:off x="546339" y="2205029"/>
              <a:ext cx="1634437" cy="445910"/>
            </a:xfrm>
            <a:prstGeom prst="rect">
              <a:avLst/>
            </a:prstGeom>
            <a:noFill/>
            <a:ln/>
          </p:spPr>
          <p:txBody>
            <a:bodyPr wrap="none" lIns="91440" tIns="45720" rIns="91440" bIns="45720" rtlCol="0" anchor="ctr"/>
            <a:lstStyle/>
            <a:p>
              <a:pPr algn="ctr">
                <a:lnSpc>
                  <a:spcPts val="3281"/>
                </a:lnSpc>
              </a:pPr>
              <a:r>
                <a:rPr lang="ko-KR" altLang="en-US" sz="1400" b="1">
                  <a:ea typeface="맑은 고딕"/>
                </a:rPr>
                <a:t>1.이미지 보정</a:t>
              </a:r>
              <a:endParaRPr lang="en-US" sz="1400" b="1">
                <a:ea typeface="맑은 고딕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886288-99F3-7036-3F5E-D394B0A1C102}"/>
              </a:ext>
            </a:extLst>
          </p:cNvPr>
          <p:cNvSpPr txBox="1"/>
          <p:nvPr/>
        </p:nvSpPr>
        <p:spPr>
          <a:xfrm>
            <a:off x="3073765" y="506538"/>
            <a:ext cx="361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1. 이미지 보정</a:t>
            </a:r>
            <a:endParaRPr lang="ko-KR" dirty="0"/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3BFA8FBD-B1CF-ACA2-AE39-F0B5C9D9B59F}"/>
              </a:ext>
            </a:extLst>
          </p:cNvPr>
          <p:cNvSpPr/>
          <p:nvPr/>
        </p:nvSpPr>
        <p:spPr>
          <a:xfrm>
            <a:off x="3802692" y="1807400"/>
            <a:ext cx="3716055" cy="42275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6C7D55-324D-0E1C-FB2F-31193B7F0896}"/>
              </a:ext>
            </a:extLst>
          </p:cNvPr>
          <p:cNvSpPr txBox="1"/>
          <p:nvPr/>
        </p:nvSpPr>
        <p:spPr>
          <a:xfrm>
            <a:off x="3995821" y="4122638"/>
            <a:ext cx="3384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색조 보정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White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Balancing</a:t>
            </a:r>
            <a:r>
              <a:rPr lang="ko-KR" altLang="en-US" dirty="0">
                <a:ea typeface="맑은 고딕"/>
              </a:rPr>
              <a:t>)을 통해 이미지 색조 오차 감소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47A542-2345-77A3-B9C9-E8E9AEDDC52F}"/>
              </a:ext>
            </a:extLst>
          </p:cNvPr>
          <p:cNvSpPr txBox="1"/>
          <p:nvPr/>
        </p:nvSpPr>
        <p:spPr>
          <a:xfrm>
            <a:off x="7365728" y="4165770"/>
            <a:ext cx="35770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지역적 조도 보정</a:t>
            </a:r>
            <a:r>
              <a:rPr lang="ko-KR" altLang="en-US" dirty="0">
                <a:ea typeface="맑은 고딕"/>
              </a:rPr>
              <a:t>을 통해 원단의 지역적 색상 오차 보정 (개발 中)</a:t>
            </a: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1632E348-ABFA-E7EC-3DC7-AFB8BF02016A}"/>
              </a:ext>
            </a:extLst>
          </p:cNvPr>
          <p:cNvSpPr/>
          <p:nvPr/>
        </p:nvSpPr>
        <p:spPr>
          <a:xfrm>
            <a:off x="4443607" y="2461187"/>
            <a:ext cx="3110629" cy="1445710"/>
          </a:xfrm>
          <a:prstGeom prst="chevron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accent2"/>
                </a:solidFill>
                <a:ea typeface="맑은 고딕"/>
              </a:rPr>
              <a:t>1</a:t>
            </a: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3BE62D69-3893-915C-0028-8B15A2783DCD}"/>
              </a:ext>
            </a:extLst>
          </p:cNvPr>
          <p:cNvSpPr/>
          <p:nvPr/>
        </p:nvSpPr>
        <p:spPr>
          <a:xfrm>
            <a:off x="7357287" y="2461187"/>
            <a:ext cx="3110629" cy="1445710"/>
          </a:xfrm>
          <a:prstGeom prst="chevron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solidFill>
                  <a:schemeClr val="accent2"/>
                </a:solidFill>
                <a:ea typeface="맑은 고딕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2D9FE-CD5A-8B0E-12D7-06B62CF0DEFC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25047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549B326AB88E45897709B2C053AFA1" ma:contentTypeVersion="5" ma:contentTypeDescription="새 문서를 만듭니다." ma:contentTypeScope="" ma:versionID="303fad83695fdf3a46f7e4138e3c10d4">
  <xsd:schema xmlns:xsd="http://www.w3.org/2001/XMLSchema" xmlns:xs="http://www.w3.org/2001/XMLSchema" xmlns:p="http://schemas.microsoft.com/office/2006/metadata/properties" xmlns:ns3="1de17ace-59db-4142-a632-bc5123fcfecb" targetNamespace="http://schemas.microsoft.com/office/2006/metadata/properties" ma:root="true" ma:fieldsID="f2ac16e8dcc2eee2890ff9865ffbdac8" ns3:_="">
    <xsd:import namespace="1de17ace-59db-4142-a632-bc5123fcfe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17ace-59db-4142-a632-bc5123fc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105612-0899-4DBC-AD92-2DF0B1208864}">
  <ds:schemaRefs>
    <ds:schemaRef ds:uri="1de17ace-59db-4142-a632-bc5123fcfe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389525-607B-4291-BC0D-03DECF5AAF0E}">
  <ds:schemaRefs>
    <ds:schemaRef ds:uri="1de17ace-59db-4142-a632-bc5123fcfe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1602C6-A7B6-495D-93A4-43A54D2AAF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705</Words>
  <Application>Microsoft Office PowerPoint</Application>
  <PresentationFormat>와이드스크린</PresentationFormat>
  <Paragraphs>164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맑은 고딕</vt:lpstr>
      <vt:lpstr>Arial</vt:lpstr>
      <vt:lpstr>Libre Baskerville</vt:lpstr>
      <vt:lpstr>Office 테마</vt:lpstr>
      <vt:lpstr>2024 임베디드시스템공학과 캡스턴디자인 중간 발표</vt:lpstr>
      <vt:lpstr>PowerPoint 프레젠테이션</vt:lpstr>
      <vt:lpstr>  팀 소개</vt:lpstr>
      <vt:lpstr>  아이디어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 임베디드시스템공학과  캡스턴디자인 중간 발표</dc:title>
  <dc:creator>동교 정</dc:creator>
  <cp:lastModifiedBy>김우찬/임베디드시스템공학과</cp:lastModifiedBy>
  <cp:revision>695</cp:revision>
  <dcterms:created xsi:type="dcterms:W3CDTF">2024-05-09T10:10:30Z</dcterms:created>
  <dcterms:modified xsi:type="dcterms:W3CDTF">2024-05-09T23:27:22Z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0x0101003D549B326AB88E45897709B2C053AFA1</vt:lpwstr>
  </property>
</Properties>
</file>